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f8aef7d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f8aef7d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fe46b6d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fe46b6d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fe46b6d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fe46b6d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fe46b6d5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fe46b6d5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a18552a8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a18552a8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f8aef7d3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f8aef7d3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f8aef7d3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f8aef7d3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f8aef7d3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f8aef7d3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a0b1fd5d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a0b1fd5d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12f7dea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12f7dea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f5e1b79f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f5e1b79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a0b1fd5d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a0b1fd5d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12f7deaf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f12f7dea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f12f7dea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f12f7dea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f5e1b79f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f5e1b79f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a18552a8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a18552a8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a18552a8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7a18552a8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f8aef7d3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f8aef7d3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a18552a8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a18552a8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7a0b1fd5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7a0b1fd5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f8aef7d3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f8aef7d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fe46b6d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fe46b6d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f5e1b79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f5e1b79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a18552a8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a18552a8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f5e1b79f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f5e1b79f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f8aef7d3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f8aef7d3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a0b1fd5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a0b1fd5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18.jpg"/><Relationship Id="rId5" Type="http://schemas.openxmlformats.org/officeDocument/2006/relationships/image" Target="../media/image4.png"/><Relationship Id="rId6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8.jpg"/><Relationship Id="rId5" Type="http://schemas.openxmlformats.org/officeDocument/2006/relationships/image" Target="../media/image37.jp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39.jpg"/><Relationship Id="rId5" Type="http://schemas.openxmlformats.org/officeDocument/2006/relationships/image" Target="../media/image35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36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jpg"/><Relationship Id="rId4" Type="http://schemas.openxmlformats.org/officeDocument/2006/relationships/image" Target="../media/image4.png"/><Relationship Id="rId5" Type="http://schemas.openxmlformats.org/officeDocument/2006/relationships/image" Target="../media/image49.jpg"/><Relationship Id="rId6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5.jpg"/><Relationship Id="rId5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jpg"/><Relationship Id="rId4" Type="http://schemas.openxmlformats.org/officeDocument/2006/relationships/image" Target="../media/image51.jpg"/><Relationship Id="rId5" Type="http://schemas.openxmlformats.org/officeDocument/2006/relationships/image" Target="../media/image4.png"/><Relationship Id="rId6" Type="http://schemas.openxmlformats.org/officeDocument/2006/relationships/image" Target="../media/image44.jpg"/><Relationship Id="rId7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jpg"/><Relationship Id="rId4" Type="http://schemas.openxmlformats.org/officeDocument/2006/relationships/image" Target="../media/image53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jpg"/><Relationship Id="rId10" Type="http://schemas.openxmlformats.org/officeDocument/2006/relationships/image" Target="../media/image60.jpg"/><Relationship Id="rId13" Type="http://schemas.openxmlformats.org/officeDocument/2006/relationships/image" Target="../media/image16.jpg"/><Relationship Id="rId12" Type="http://schemas.openxmlformats.org/officeDocument/2006/relationships/image" Target="../media/image6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ZS54uNFPWiQ" TargetMode="External"/><Relationship Id="rId4" Type="http://schemas.openxmlformats.org/officeDocument/2006/relationships/image" Target="../media/image46.jpg"/><Relationship Id="rId9" Type="http://schemas.openxmlformats.org/officeDocument/2006/relationships/image" Target="../media/image58.jpg"/><Relationship Id="rId14" Type="http://schemas.openxmlformats.org/officeDocument/2006/relationships/image" Target="../media/image64.jpg"/><Relationship Id="rId5" Type="http://schemas.openxmlformats.org/officeDocument/2006/relationships/hyperlink" Target="http://www.youtube.com/watch?v=uxgWfqKYvGQ" TargetMode="External"/><Relationship Id="rId6" Type="http://schemas.openxmlformats.org/officeDocument/2006/relationships/image" Target="../media/image48.jpg"/><Relationship Id="rId7" Type="http://schemas.openxmlformats.org/officeDocument/2006/relationships/image" Target="../media/image56.jpg"/><Relationship Id="rId8" Type="http://schemas.openxmlformats.org/officeDocument/2006/relationships/image" Target="../media/image5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9" Type="http://schemas.openxmlformats.org/officeDocument/2006/relationships/image" Target="../media/image69.jpg"/><Relationship Id="rId5" Type="http://schemas.openxmlformats.org/officeDocument/2006/relationships/image" Target="../media/image57.png"/><Relationship Id="rId6" Type="http://schemas.openxmlformats.org/officeDocument/2006/relationships/image" Target="../media/image67.jpg"/><Relationship Id="rId7" Type="http://schemas.openxmlformats.org/officeDocument/2006/relationships/image" Target="../media/image66.jpg"/><Relationship Id="rId8" Type="http://schemas.openxmlformats.org/officeDocument/2006/relationships/image" Target="../media/image6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73.jpg"/><Relationship Id="rId5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73.jpg"/><Relationship Id="rId5" Type="http://schemas.openxmlformats.org/officeDocument/2006/relationships/image" Target="../media/image65.png"/><Relationship Id="rId6" Type="http://schemas.openxmlformats.org/officeDocument/2006/relationships/image" Target="../media/image7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74.jpg"/><Relationship Id="rId5" Type="http://schemas.openxmlformats.org/officeDocument/2006/relationships/image" Target="../media/image75.jpg"/><Relationship Id="rId6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QvGctspQRxI" TargetMode="External"/><Relationship Id="rId4" Type="http://schemas.openxmlformats.org/officeDocument/2006/relationships/image" Target="../media/image72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8.jp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10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31.jpg"/><Relationship Id="rId6" Type="http://schemas.openxmlformats.org/officeDocument/2006/relationships/image" Target="../media/image22.jpg"/><Relationship Id="rId7" Type="http://schemas.openxmlformats.org/officeDocument/2006/relationships/image" Target="../media/image24.jpg"/><Relationship Id="rId8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SVC Occlusion Device Sensors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 Hyunwoo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Deflection Test</a:t>
            </a:r>
            <a:endParaRPr/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" name="Google Shape;183;p22"/>
          <p:cNvGrpSpPr/>
          <p:nvPr/>
        </p:nvGrpSpPr>
        <p:grpSpPr>
          <a:xfrm>
            <a:off x="5254200" y="1000080"/>
            <a:ext cx="2895900" cy="2561263"/>
            <a:chOff x="728350" y="1482562"/>
            <a:chExt cx="2895900" cy="2561263"/>
          </a:xfrm>
        </p:grpSpPr>
        <p:pic>
          <p:nvPicPr>
            <p:cNvPr id="184" name="Google Shape;184;p22"/>
            <p:cNvPicPr preferRelativeResize="0"/>
            <p:nvPr/>
          </p:nvPicPr>
          <p:blipFill rotWithShape="1">
            <a:blip r:embed="rId3">
              <a:alphaModFix/>
            </a:blip>
            <a:srcRect b="45979" l="0" r="0" t="10154"/>
            <a:stretch/>
          </p:blipFill>
          <p:spPr>
            <a:xfrm>
              <a:off x="728425" y="1482562"/>
              <a:ext cx="2895751" cy="2256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2"/>
            <p:cNvSpPr txBox="1"/>
            <p:nvPr/>
          </p:nvSpPr>
          <p:spPr>
            <a:xfrm>
              <a:off x="728350" y="3738725"/>
              <a:ext cx="28959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Fixed deflection test V2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780450" y="1000063"/>
            <a:ext cx="3322800" cy="2561275"/>
            <a:chOff x="3700850" y="1482550"/>
            <a:chExt cx="3322800" cy="2561275"/>
          </a:xfrm>
        </p:grpSpPr>
        <p:pic>
          <p:nvPicPr>
            <p:cNvPr id="187" name="Google Shape;187;p22"/>
            <p:cNvPicPr preferRelativeResize="0"/>
            <p:nvPr/>
          </p:nvPicPr>
          <p:blipFill rotWithShape="1">
            <a:blip r:embed="rId4">
              <a:alphaModFix/>
            </a:blip>
            <a:srcRect b="44291" l="0" r="0" t="17512"/>
            <a:stretch/>
          </p:blipFill>
          <p:spPr>
            <a:xfrm>
              <a:off x="3700850" y="1482550"/>
              <a:ext cx="3322676" cy="2256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2"/>
            <p:cNvSpPr txBox="1"/>
            <p:nvPr/>
          </p:nvSpPr>
          <p:spPr>
            <a:xfrm>
              <a:off x="3700850" y="3738725"/>
              <a:ext cx="3322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Fixed deflection test V1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6">
            <a:alphaModFix/>
          </a:blip>
          <a:srcRect b="41392" l="0" r="0" t="41246"/>
          <a:stretch/>
        </p:blipFill>
        <p:spPr>
          <a:xfrm>
            <a:off x="1204338" y="3561348"/>
            <a:ext cx="2475024" cy="76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6">
            <a:alphaModFix/>
          </a:blip>
          <a:srcRect b="41392" l="0" r="0" t="41246"/>
          <a:stretch/>
        </p:blipFill>
        <p:spPr>
          <a:xfrm>
            <a:off x="5464638" y="3561348"/>
            <a:ext cx="2475024" cy="7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464650" y="4324575"/>
            <a:ext cx="2475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Figure 4: Intended deformation of test V2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1204350" y="4324575"/>
            <a:ext cx="2475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Figure 3: Intended deformation of test V1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2393175" y="3722146"/>
            <a:ext cx="641900" cy="158750"/>
          </a:xfrm>
          <a:custGeom>
            <a:rect b="b" l="l" r="r" t="t"/>
            <a:pathLst>
              <a:path extrusionOk="0" h="6350" w="25676">
                <a:moveTo>
                  <a:pt x="0" y="326"/>
                </a:moveTo>
                <a:cubicBezTo>
                  <a:pt x="527" y="276"/>
                  <a:pt x="2020" y="-25"/>
                  <a:pt x="3162" y="25"/>
                </a:cubicBezTo>
                <a:cubicBezTo>
                  <a:pt x="4304" y="75"/>
                  <a:pt x="5559" y="377"/>
                  <a:pt x="6852" y="628"/>
                </a:cubicBezTo>
                <a:cubicBezTo>
                  <a:pt x="8145" y="879"/>
                  <a:pt x="9349" y="1092"/>
                  <a:pt x="10918" y="1531"/>
                </a:cubicBezTo>
                <a:cubicBezTo>
                  <a:pt x="12487" y="1970"/>
                  <a:pt x="14520" y="2673"/>
                  <a:pt x="16264" y="3263"/>
                </a:cubicBezTo>
                <a:cubicBezTo>
                  <a:pt x="18008" y="3853"/>
                  <a:pt x="19815" y="4556"/>
                  <a:pt x="21384" y="5070"/>
                </a:cubicBezTo>
                <a:cubicBezTo>
                  <a:pt x="22953" y="5585"/>
                  <a:pt x="24961" y="6137"/>
                  <a:pt x="25676" y="635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22"/>
          <p:cNvSpPr/>
          <p:nvPr/>
        </p:nvSpPr>
        <p:spPr>
          <a:xfrm>
            <a:off x="1582625" y="2412996"/>
            <a:ext cx="641900" cy="158750"/>
          </a:xfrm>
          <a:custGeom>
            <a:rect b="b" l="l" r="r" t="t"/>
            <a:pathLst>
              <a:path extrusionOk="0" h="6350" w="25676">
                <a:moveTo>
                  <a:pt x="0" y="326"/>
                </a:moveTo>
                <a:cubicBezTo>
                  <a:pt x="527" y="276"/>
                  <a:pt x="2020" y="-25"/>
                  <a:pt x="3162" y="25"/>
                </a:cubicBezTo>
                <a:cubicBezTo>
                  <a:pt x="4304" y="75"/>
                  <a:pt x="5559" y="377"/>
                  <a:pt x="6852" y="628"/>
                </a:cubicBezTo>
                <a:cubicBezTo>
                  <a:pt x="8145" y="879"/>
                  <a:pt x="9349" y="1092"/>
                  <a:pt x="10918" y="1531"/>
                </a:cubicBezTo>
                <a:cubicBezTo>
                  <a:pt x="12487" y="1970"/>
                  <a:pt x="14520" y="2673"/>
                  <a:pt x="16264" y="3263"/>
                </a:cubicBezTo>
                <a:cubicBezTo>
                  <a:pt x="18008" y="3853"/>
                  <a:pt x="19815" y="4556"/>
                  <a:pt x="21384" y="5070"/>
                </a:cubicBezTo>
                <a:cubicBezTo>
                  <a:pt x="22953" y="5585"/>
                  <a:pt x="24961" y="6137"/>
                  <a:pt x="25676" y="635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Google Shape;196;p22"/>
          <p:cNvSpPr/>
          <p:nvPr/>
        </p:nvSpPr>
        <p:spPr>
          <a:xfrm>
            <a:off x="5923975" y="3961375"/>
            <a:ext cx="1406650" cy="201950"/>
          </a:xfrm>
          <a:custGeom>
            <a:rect b="b" l="l" r="r" t="t"/>
            <a:pathLst>
              <a:path extrusionOk="0" h="8078" w="56266">
                <a:moveTo>
                  <a:pt x="0" y="2090"/>
                </a:moveTo>
                <a:cubicBezTo>
                  <a:pt x="1501" y="2197"/>
                  <a:pt x="5788" y="2036"/>
                  <a:pt x="9003" y="2733"/>
                </a:cubicBezTo>
                <a:cubicBezTo>
                  <a:pt x="12218" y="3430"/>
                  <a:pt x="16398" y="5386"/>
                  <a:pt x="19292" y="6270"/>
                </a:cubicBezTo>
                <a:cubicBezTo>
                  <a:pt x="22186" y="7154"/>
                  <a:pt x="23820" y="7958"/>
                  <a:pt x="26365" y="8038"/>
                </a:cubicBezTo>
                <a:cubicBezTo>
                  <a:pt x="28910" y="8118"/>
                  <a:pt x="31295" y="7556"/>
                  <a:pt x="34564" y="6752"/>
                </a:cubicBezTo>
                <a:cubicBezTo>
                  <a:pt x="37833" y="5948"/>
                  <a:pt x="42361" y="4340"/>
                  <a:pt x="45978" y="3215"/>
                </a:cubicBezTo>
                <a:cubicBezTo>
                  <a:pt x="49595" y="2090"/>
                  <a:pt x="54551" y="536"/>
                  <a:pt x="56266" y="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22"/>
          <p:cNvSpPr/>
          <p:nvPr/>
        </p:nvSpPr>
        <p:spPr>
          <a:xfrm>
            <a:off x="5423000" y="2352275"/>
            <a:ext cx="2169200" cy="141350"/>
          </a:xfrm>
          <a:custGeom>
            <a:rect b="b" l="l" r="r" t="t"/>
            <a:pathLst>
              <a:path extrusionOk="0" h="5654" w="86768">
                <a:moveTo>
                  <a:pt x="0" y="1947"/>
                </a:moveTo>
                <a:cubicBezTo>
                  <a:pt x="1391" y="1993"/>
                  <a:pt x="5516" y="1993"/>
                  <a:pt x="8343" y="2225"/>
                </a:cubicBezTo>
                <a:cubicBezTo>
                  <a:pt x="11170" y="2457"/>
                  <a:pt x="13998" y="3059"/>
                  <a:pt x="16964" y="3337"/>
                </a:cubicBezTo>
                <a:cubicBezTo>
                  <a:pt x="19930" y="3615"/>
                  <a:pt x="23314" y="3709"/>
                  <a:pt x="26141" y="3894"/>
                </a:cubicBezTo>
                <a:cubicBezTo>
                  <a:pt x="28968" y="4080"/>
                  <a:pt x="30962" y="4172"/>
                  <a:pt x="33928" y="4450"/>
                </a:cubicBezTo>
                <a:cubicBezTo>
                  <a:pt x="36895" y="4728"/>
                  <a:pt x="40510" y="5469"/>
                  <a:pt x="43940" y="5562"/>
                </a:cubicBezTo>
                <a:cubicBezTo>
                  <a:pt x="47370" y="5655"/>
                  <a:pt x="50429" y="5470"/>
                  <a:pt x="54508" y="5006"/>
                </a:cubicBezTo>
                <a:cubicBezTo>
                  <a:pt x="58587" y="4543"/>
                  <a:pt x="64473" y="3476"/>
                  <a:pt x="68413" y="2781"/>
                </a:cubicBezTo>
                <a:cubicBezTo>
                  <a:pt x="72353" y="2086"/>
                  <a:pt x="75087" y="1299"/>
                  <a:pt x="78146" y="835"/>
                </a:cubicBezTo>
                <a:cubicBezTo>
                  <a:pt x="81205" y="372"/>
                  <a:pt x="85331" y="139"/>
                  <a:pt x="86768" y="0"/>
                </a:cubicBezTo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Google Shape;198;p22"/>
          <p:cNvSpPr/>
          <p:nvPr/>
        </p:nvSpPr>
        <p:spPr>
          <a:xfrm>
            <a:off x="2114523" y="1505525"/>
            <a:ext cx="368250" cy="215375"/>
          </a:xfrm>
          <a:custGeom>
            <a:rect b="b" l="l" r="r" t="t"/>
            <a:pathLst>
              <a:path extrusionOk="0" h="8615" w="14730">
                <a:moveTo>
                  <a:pt x="14730" y="0"/>
                </a:moveTo>
                <a:cubicBezTo>
                  <a:pt x="14574" y="677"/>
                  <a:pt x="14131" y="3019"/>
                  <a:pt x="13793" y="4060"/>
                </a:cubicBezTo>
                <a:cubicBezTo>
                  <a:pt x="13455" y="5101"/>
                  <a:pt x="13273" y="5621"/>
                  <a:pt x="12700" y="6246"/>
                </a:cubicBezTo>
                <a:cubicBezTo>
                  <a:pt x="12127" y="6871"/>
                  <a:pt x="11268" y="7418"/>
                  <a:pt x="10357" y="7808"/>
                </a:cubicBezTo>
                <a:cubicBezTo>
                  <a:pt x="9446" y="8199"/>
                  <a:pt x="8224" y="8537"/>
                  <a:pt x="7235" y="8589"/>
                </a:cubicBezTo>
                <a:cubicBezTo>
                  <a:pt x="6246" y="8641"/>
                  <a:pt x="5413" y="8458"/>
                  <a:pt x="4424" y="8120"/>
                </a:cubicBezTo>
                <a:cubicBezTo>
                  <a:pt x="3435" y="7782"/>
                  <a:pt x="2030" y="7340"/>
                  <a:pt x="1301" y="6559"/>
                </a:cubicBezTo>
                <a:cubicBezTo>
                  <a:pt x="572" y="5778"/>
                  <a:pt x="156" y="4347"/>
                  <a:pt x="52" y="3436"/>
                </a:cubicBezTo>
                <a:cubicBezTo>
                  <a:pt x="-52" y="2525"/>
                  <a:pt x="572" y="1484"/>
                  <a:pt x="676" y="109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99" name="Google Shape;199;p22"/>
          <p:cNvCxnSpPr/>
          <p:nvPr/>
        </p:nvCxnSpPr>
        <p:spPr>
          <a:xfrm flipH="1">
            <a:off x="2076825" y="1533975"/>
            <a:ext cx="54600" cy="3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2"/>
          <p:cNvCxnSpPr/>
          <p:nvPr/>
        </p:nvCxnSpPr>
        <p:spPr>
          <a:xfrm rot="10800000">
            <a:off x="2131425" y="1533825"/>
            <a:ext cx="39000" cy="3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Deflection Test Results - Strain Gauge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5543725" y="1152475"/>
            <a:ext cx="3288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Distinguishable, consistent </a:t>
            </a:r>
            <a:r>
              <a:rPr lang="en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endParaRPr>
              <a:solidFill>
                <a:srgbClr val="FFFF00"/>
              </a:solidFill>
              <a:highlight>
                <a:srgbClr val="00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 </a:t>
            </a:r>
            <a:r>
              <a:rPr lang="en">
                <a:solidFill>
                  <a:srgbClr val="FF0000"/>
                </a:solidFill>
              </a:rPr>
              <a:t>overshoot </a:t>
            </a:r>
            <a:r>
              <a:rPr lang="en"/>
              <a:t>and </a:t>
            </a:r>
            <a:r>
              <a:rPr lang="en">
                <a:solidFill>
                  <a:srgbClr val="0000FF"/>
                </a:solidFill>
              </a:rPr>
              <a:t>undershoot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Fluctuations and noise</a:t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43975"/>
            <a:ext cx="5232024" cy="20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3"/>
          <p:cNvCxnSpPr/>
          <p:nvPr/>
        </p:nvCxnSpPr>
        <p:spPr>
          <a:xfrm>
            <a:off x="906650" y="3033900"/>
            <a:ext cx="45402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3"/>
          <p:cNvCxnSpPr/>
          <p:nvPr/>
        </p:nvCxnSpPr>
        <p:spPr>
          <a:xfrm rot="10800000">
            <a:off x="913875" y="2691700"/>
            <a:ext cx="45189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3"/>
          <p:cNvSpPr/>
          <p:nvPr/>
        </p:nvSpPr>
        <p:spPr>
          <a:xfrm>
            <a:off x="1674425" y="3094800"/>
            <a:ext cx="304800" cy="3048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3"/>
          <p:cNvCxnSpPr/>
          <p:nvPr/>
        </p:nvCxnSpPr>
        <p:spPr>
          <a:xfrm flipH="1">
            <a:off x="5404575" y="2277175"/>
            <a:ext cx="321000" cy="41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3"/>
          <p:cNvCxnSpPr/>
          <p:nvPr/>
        </p:nvCxnSpPr>
        <p:spPr>
          <a:xfrm flipH="1">
            <a:off x="5349975" y="2282475"/>
            <a:ext cx="375600" cy="7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3"/>
          <p:cNvSpPr/>
          <p:nvPr/>
        </p:nvSpPr>
        <p:spPr>
          <a:xfrm>
            <a:off x="3024350" y="3094800"/>
            <a:ext cx="304800" cy="3048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4352550" y="3094800"/>
            <a:ext cx="304800" cy="3048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1010300" y="2240725"/>
            <a:ext cx="3048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2345775" y="2301625"/>
            <a:ext cx="3048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3681250" y="2265100"/>
            <a:ext cx="3048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Deflection Test - Velostat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311700" y="2865675"/>
            <a:ext cx="2901900" cy="17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Kapton tape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Distinguishable, consistent </a:t>
            </a:r>
            <a:r>
              <a:rPr lang="en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Large </a:t>
            </a:r>
            <a:r>
              <a:rPr lang="en">
                <a:solidFill>
                  <a:srgbClr val="0000FF"/>
                </a:solidFill>
              </a:rPr>
              <a:t>undershoot</a:t>
            </a:r>
            <a:endParaRPr>
              <a:solidFill>
                <a:srgbClr val="0000FF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Fluctuations and noise</a:t>
            </a:r>
            <a:endParaRPr/>
          </a:p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600" y="1141725"/>
            <a:ext cx="2812549" cy="172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4"/>
          <p:cNvGrpSpPr/>
          <p:nvPr/>
        </p:nvGrpSpPr>
        <p:grpSpPr>
          <a:xfrm>
            <a:off x="6026278" y="1141656"/>
            <a:ext cx="2812543" cy="1724834"/>
            <a:chOff x="311700" y="1572125"/>
            <a:chExt cx="5142701" cy="3091100"/>
          </a:xfrm>
        </p:grpSpPr>
        <p:pic>
          <p:nvPicPr>
            <p:cNvPr id="229" name="Google Shape;22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572125"/>
              <a:ext cx="5142701" cy="309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4"/>
            <p:cNvPicPr preferRelativeResize="0"/>
            <p:nvPr/>
          </p:nvPicPr>
          <p:blipFill rotWithShape="1">
            <a:blip r:embed="rId5">
              <a:alphaModFix/>
            </a:blip>
            <a:srcRect b="10339" l="0" r="0" t="10671"/>
            <a:stretch/>
          </p:blipFill>
          <p:spPr>
            <a:xfrm>
              <a:off x="4714875" y="2030075"/>
              <a:ext cx="634974" cy="66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141725"/>
            <a:ext cx="2901771" cy="172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4"/>
          <p:cNvCxnSpPr/>
          <p:nvPr/>
        </p:nvCxnSpPr>
        <p:spPr>
          <a:xfrm>
            <a:off x="708450" y="2120300"/>
            <a:ext cx="2408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4"/>
          <p:cNvCxnSpPr/>
          <p:nvPr/>
        </p:nvCxnSpPr>
        <p:spPr>
          <a:xfrm>
            <a:off x="700950" y="1565350"/>
            <a:ext cx="24231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4"/>
          <p:cNvSpPr/>
          <p:nvPr/>
        </p:nvSpPr>
        <p:spPr>
          <a:xfrm>
            <a:off x="1093200" y="2179825"/>
            <a:ext cx="258600" cy="258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1859425" y="2157600"/>
            <a:ext cx="258600" cy="258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2657400" y="2157600"/>
            <a:ext cx="258600" cy="2586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3213600" y="2865675"/>
            <a:ext cx="2812500" cy="17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Conducting Proxy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Distinguishable </a:t>
            </a:r>
            <a:r>
              <a:rPr lang="en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Unexpected pattern</a:t>
            </a:r>
            <a:endParaRPr/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6026275" y="2865675"/>
            <a:ext cx="2812500" cy="17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 Casted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Indistinguishable</a:t>
            </a:r>
            <a:r>
              <a:rPr lang="en"/>
              <a:t>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Huge fluctuations</a:t>
            </a:r>
            <a:endParaRPr/>
          </a:p>
        </p:txBody>
      </p:sp>
      <p:cxnSp>
        <p:nvCxnSpPr>
          <p:cNvPr id="240" name="Google Shape;240;p24"/>
          <p:cNvCxnSpPr/>
          <p:nvPr/>
        </p:nvCxnSpPr>
        <p:spPr>
          <a:xfrm>
            <a:off x="708450" y="2235675"/>
            <a:ext cx="2408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4"/>
          <p:cNvCxnSpPr/>
          <p:nvPr/>
        </p:nvCxnSpPr>
        <p:spPr>
          <a:xfrm>
            <a:off x="3603175" y="1532550"/>
            <a:ext cx="2330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4"/>
          <p:cNvCxnSpPr/>
          <p:nvPr/>
        </p:nvCxnSpPr>
        <p:spPr>
          <a:xfrm>
            <a:off x="3603175" y="1589700"/>
            <a:ext cx="23307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4"/>
          <p:cNvCxnSpPr/>
          <p:nvPr/>
        </p:nvCxnSpPr>
        <p:spPr>
          <a:xfrm>
            <a:off x="3603175" y="1770000"/>
            <a:ext cx="2408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4"/>
          <p:cNvCxnSpPr/>
          <p:nvPr/>
        </p:nvCxnSpPr>
        <p:spPr>
          <a:xfrm>
            <a:off x="3603175" y="1848300"/>
            <a:ext cx="2408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Deflection Test - Flex Sensor</a:t>
            </a:r>
            <a:endParaRPr/>
          </a:p>
        </p:txBody>
      </p:sp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5038150" y="1152475"/>
            <a:ext cx="37941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Distinguishable, consistent</a:t>
            </a:r>
            <a:r>
              <a:rPr lang="en"/>
              <a:t> </a:t>
            </a:r>
            <a:r>
              <a:rPr lang="en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significant undershoot or overshoot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Minimal fluctuations and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Stabilization</a:t>
            </a:r>
            <a:r>
              <a:rPr lang="en"/>
              <a:t> time delay</a:t>
            </a:r>
            <a:endParaRPr/>
          </a:p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9563"/>
            <a:ext cx="4726449" cy="28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5"/>
          <p:cNvCxnSpPr/>
          <p:nvPr/>
        </p:nvCxnSpPr>
        <p:spPr>
          <a:xfrm>
            <a:off x="962000" y="2073350"/>
            <a:ext cx="39369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5"/>
          <p:cNvCxnSpPr/>
          <p:nvPr/>
        </p:nvCxnSpPr>
        <p:spPr>
          <a:xfrm>
            <a:off x="962000" y="2007025"/>
            <a:ext cx="39369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5"/>
          <p:cNvCxnSpPr/>
          <p:nvPr/>
        </p:nvCxnSpPr>
        <p:spPr>
          <a:xfrm>
            <a:off x="962000" y="3439700"/>
            <a:ext cx="34266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Deflection Test - Flex Sensor</a:t>
            </a:r>
            <a:endParaRPr/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5038150" y="1152475"/>
            <a:ext cx="379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Distinguishable, consistent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significant undershoot or overshoot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Minimal fluctuations and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Stabilization time delay</a:t>
            </a:r>
            <a:endParaRPr/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9563"/>
            <a:ext cx="4726449" cy="2862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6"/>
          <p:cNvGrpSpPr/>
          <p:nvPr/>
        </p:nvGrpSpPr>
        <p:grpSpPr>
          <a:xfrm>
            <a:off x="5548121" y="3276474"/>
            <a:ext cx="2774158" cy="1237983"/>
            <a:chOff x="6251525" y="2230950"/>
            <a:chExt cx="2220926" cy="991100"/>
          </a:xfrm>
        </p:grpSpPr>
        <p:pic>
          <p:nvPicPr>
            <p:cNvPr id="266" name="Google Shape;266;p26"/>
            <p:cNvPicPr preferRelativeResize="0"/>
            <p:nvPr/>
          </p:nvPicPr>
          <p:blipFill rotWithShape="1">
            <a:blip r:embed="rId4">
              <a:alphaModFix/>
            </a:blip>
            <a:srcRect b="29349" l="10321" r="0" t="17013"/>
            <a:stretch/>
          </p:blipFill>
          <p:spPr>
            <a:xfrm>
              <a:off x="6251525" y="2230950"/>
              <a:ext cx="2220925" cy="99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481351" y="2230950"/>
              <a:ext cx="991100" cy="99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6"/>
          <p:cNvCxnSpPr/>
          <p:nvPr/>
        </p:nvCxnSpPr>
        <p:spPr>
          <a:xfrm>
            <a:off x="962000" y="2073350"/>
            <a:ext cx="39369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6"/>
          <p:cNvCxnSpPr/>
          <p:nvPr/>
        </p:nvCxnSpPr>
        <p:spPr>
          <a:xfrm>
            <a:off x="962000" y="2007025"/>
            <a:ext cx="39369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6"/>
          <p:cNvCxnSpPr/>
          <p:nvPr/>
        </p:nvCxnSpPr>
        <p:spPr>
          <a:xfrm>
            <a:off x="962000" y="3439700"/>
            <a:ext cx="34266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6"/>
          <p:cNvSpPr txBox="1"/>
          <p:nvPr/>
        </p:nvSpPr>
        <p:spPr>
          <a:xfrm>
            <a:off x="5548125" y="4514450"/>
            <a:ext cx="27741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Figure 1: Flex </a:t>
            </a:r>
            <a:r>
              <a:rPr lang="en" sz="900">
                <a:solidFill>
                  <a:srgbClr val="999999"/>
                </a:solidFill>
              </a:rPr>
              <a:t>sensor</a:t>
            </a:r>
            <a:r>
              <a:rPr lang="en" sz="900">
                <a:solidFill>
                  <a:srgbClr val="999999"/>
                </a:solidFill>
              </a:rPr>
              <a:t> got caught!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idx="1" type="body"/>
          </p:nvPr>
        </p:nvSpPr>
        <p:spPr>
          <a:xfrm>
            <a:off x="3624275" y="3442375"/>
            <a:ext cx="5208000" cy="14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at initial state &gt; data after expansion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Distinguishable, consistent</a:t>
            </a:r>
            <a:r>
              <a:rPr lang="en"/>
              <a:t> </a:t>
            </a:r>
            <a:r>
              <a:rPr lang="en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Flex sensor stiffness hindering expansion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Tendency</a:t>
            </a:r>
            <a:r>
              <a:rPr lang="en"/>
              <a:t> to occlude back when expanded</a:t>
            </a: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287" y="1152475"/>
            <a:ext cx="5208012" cy="22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Integration - Flex Sensor V1</a:t>
            </a:r>
            <a:endParaRPr/>
          </a:p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311701" y="1879616"/>
            <a:ext cx="2995088" cy="1793774"/>
            <a:chOff x="553575" y="2929075"/>
            <a:chExt cx="2555100" cy="1530262"/>
          </a:xfrm>
        </p:grpSpPr>
        <p:pic>
          <p:nvPicPr>
            <p:cNvPr id="282" name="Google Shape;282;p27"/>
            <p:cNvPicPr preferRelativeResize="0"/>
            <p:nvPr/>
          </p:nvPicPr>
          <p:blipFill rotWithShape="1">
            <a:blip r:embed="rId4">
              <a:alphaModFix/>
            </a:blip>
            <a:srcRect b="43093" l="0" r="0" t="45081"/>
            <a:stretch/>
          </p:blipFill>
          <p:spPr>
            <a:xfrm>
              <a:off x="553575" y="2929075"/>
              <a:ext cx="2555100" cy="536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7"/>
            <p:cNvPicPr preferRelativeResize="0"/>
            <p:nvPr/>
          </p:nvPicPr>
          <p:blipFill rotWithShape="1">
            <a:blip r:embed="rId5">
              <a:alphaModFix/>
            </a:blip>
            <a:srcRect b="45011" l="0" r="0" t="39817"/>
            <a:stretch/>
          </p:blipFill>
          <p:spPr>
            <a:xfrm>
              <a:off x="553575" y="3465725"/>
              <a:ext cx="2555100" cy="688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7"/>
            <p:cNvSpPr txBox="1"/>
            <p:nvPr/>
          </p:nvSpPr>
          <p:spPr>
            <a:xfrm>
              <a:off x="553575" y="4154238"/>
              <a:ext cx="25551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Flex Sensor V1 installation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285" name="Google Shape;2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7"/>
          <p:cNvCxnSpPr/>
          <p:nvPr/>
        </p:nvCxnSpPr>
        <p:spPr>
          <a:xfrm>
            <a:off x="4150175" y="1837100"/>
            <a:ext cx="4561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7"/>
          <p:cNvCxnSpPr/>
          <p:nvPr/>
        </p:nvCxnSpPr>
        <p:spPr>
          <a:xfrm>
            <a:off x="4150175" y="1921475"/>
            <a:ext cx="4561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7"/>
          <p:cNvCxnSpPr/>
          <p:nvPr/>
        </p:nvCxnSpPr>
        <p:spPr>
          <a:xfrm>
            <a:off x="4150175" y="2056075"/>
            <a:ext cx="4555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7"/>
          <p:cNvCxnSpPr/>
          <p:nvPr/>
        </p:nvCxnSpPr>
        <p:spPr>
          <a:xfrm>
            <a:off x="4152875" y="2028125"/>
            <a:ext cx="45558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</a:t>
            </a:r>
            <a:r>
              <a:rPr lang="en"/>
              <a:t>Integration</a:t>
            </a:r>
            <a:r>
              <a:rPr lang="en"/>
              <a:t> - Strain Gauge</a:t>
            </a:r>
            <a:endParaRPr/>
          </a:p>
        </p:txBody>
      </p:sp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28"/>
          <p:cNvGrpSpPr/>
          <p:nvPr/>
        </p:nvGrpSpPr>
        <p:grpSpPr>
          <a:xfrm>
            <a:off x="647101" y="1963766"/>
            <a:ext cx="3099634" cy="1793811"/>
            <a:chOff x="5707400" y="1082262"/>
            <a:chExt cx="2010400" cy="1390013"/>
          </a:xfrm>
        </p:grpSpPr>
        <p:pic>
          <p:nvPicPr>
            <p:cNvPr id="298" name="Google Shape;298;p28"/>
            <p:cNvPicPr preferRelativeResize="0"/>
            <p:nvPr/>
          </p:nvPicPr>
          <p:blipFill rotWithShape="1">
            <a:blip r:embed="rId3">
              <a:alphaModFix/>
            </a:blip>
            <a:srcRect b="9739" l="44102" r="42028" t="0"/>
            <a:stretch/>
          </p:blipFill>
          <p:spPr>
            <a:xfrm rot="-5400000">
              <a:off x="6438250" y="351413"/>
              <a:ext cx="548700" cy="201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28"/>
            <p:cNvSpPr txBox="1"/>
            <p:nvPr/>
          </p:nvSpPr>
          <p:spPr>
            <a:xfrm>
              <a:off x="5707400" y="2167175"/>
              <a:ext cx="20103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Strain gauge installation</a:t>
              </a:r>
              <a:endParaRPr sz="900">
                <a:solidFill>
                  <a:srgbClr val="999999"/>
                </a:solidFill>
              </a:endParaRPr>
            </a:p>
          </p:txBody>
        </p:sp>
        <p:pic>
          <p:nvPicPr>
            <p:cNvPr id="300" name="Google Shape;300;p28"/>
            <p:cNvPicPr preferRelativeResize="0"/>
            <p:nvPr/>
          </p:nvPicPr>
          <p:blipFill rotWithShape="1">
            <a:blip r:embed="rId4">
              <a:alphaModFix/>
            </a:blip>
            <a:srcRect b="41929" l="0" r="0" t="43055"/>
            <a:stretch/>
          </p:blipFill>
          <p:spPr>
            <a:xfrm>
              <a:off x="5707400" y="1630975"/>
              <a:ext cx="2010400" cy="536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1" name="Google Shape;3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710" y="1152475"/>
            <a:ext cx="4383927" cy="25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4002975" y="3716425"/>
            <a:ext cx="48294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I</a:t>
            </a:r>
            <a:r>
              <a:rPr lang="en" sz="1800">
                <a:solidFill>
                  <a:srgbClr val="595959"/>
                </a:solidFill>
              </a:rPr>
              <a:t>ndistinguishable, inconsistent </a:t>
            </a:r>
            <a:r>
              <a:rPr lang="en" sz="1800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Unexpected pattern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28"/>
          <p:cNvCxnSpPr/>
          <p:nvPr/>
        </p:nvCxnSpPr>
        <p:spPr>
          <a:xfrm>
            <a:off x="4927825" y="2462550"/>
            <a:ext cx="35445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8"/>
          <p:cNvCxnSpPr/>
          <p:nvPr/>
        </p:nvCxnSpPr>
        <p:spPr>
          <a:xfrm>
            <a:off x="4910925" y="2860675"/>
            <a:ext cx="35613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8"/>
          <p:cNvCxnSpPr/>
          <p:nvPr/>
        </p:nvCxnSpPr>
        <p:spPr>
          <a:xfrm>
            <a:off x="4919425" y="2686175"/>
            <a:ext cx="35613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Integration - </a:t>
            </a:r>
            <a:r>
              <a:rPr lang="en"/>
              <a:t>Flex</a:t>
            </a:r>
            <a:r>
              <a:rPr lang="en"/>
              <a:t> Sensor V2</a:t>
            </a:r>
            <a:endParaRPr/>
          </a:p>
        </p:txBody>
      </p:sp>
      <p:sp>
        <p:nvSpPr>
          <p:cNvPr id="312" name="Google Shape;31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4" name="Google Shape;314;p29"/>
          <p:cNvGrpSpPr/>
          <p:nvPr/>
        </p:nvGrpSpPr>
        <p:grpSpPr>
          <a:xfrm>
            <a:off x="499552" y="1891656"/>
            <a:ext cx="3026575" cy="1938036"/>
            <a:chOff x="553550" y="1292761"/>
            <a:chExt cx="2555150" cy="1636302"/>
          </a:xfrm>
        </p:grpSpPr>
        <p:pic>
          <p:nvPicPr>
            <p:cNvPr id="315" name="Google Shape;315;p29"/>
            <p:cNvPicPr preferRelativeResize="0"/>
            <p:nvPr/>
          </p:nvPicPr>
          <p:blipFill rotWithShape="1">
            <a:blip r:embed="rId3">
              <a:alphaModFix/>
            </a:blip>
            <a:srcRect b="0" l="41711" r="42736" t="0"/>
            <a:stretch/>
          </p:blipFill>
          <p:spPr>
            <a:xfrm rot="-5400000">
              <a:off x="1478224" y="368088"/>
              <a:ext cx="705802" cy="2555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29"/>
            <p:cNvSpPr txBox="1"/>
            <p:nvPr/>
          </p:nvSpPr>
          <p:spPr>
            <a:xfrm>
              <a:off x="553575" y="2623963"/>
              <a:ext cx="25551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Flex sensor V2 installation</a:t>
              </a:r>
              <a:endParaRPr sz="900">
                <a:solidFill>
                  <a:srgbClr val="999999"/>
                </a:solidFill>
              </a:endParaRPr>
            </a:p>
          </p:txBody>
        </p:sp>
        <p:pic>
          <p:nvPicPr>
            <p:cNvPr id="317" name="Google Shape;317;p29"/>
            <p:cNvPicPr preferRelativeResize="0"/>
            <p:nvPr/>
          </p:nvPicPr>
          <p:blipFill rotWithShape="1">
            <a:blip r:embed="rId4">
              <a:alphaModFix/>
            </a:blip>
            <a:srcRect b="42930" l="0" r="0" t="43346"/>
            <a:stretch/>
          </p:blipFill>
          <p:spPr>
            <a:xfrm>
              <a:off x="553550" y="1998563"/>
              <a:ext cx="2555149" cy="6228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888" y="1152475"/>
            <a:ext cx="4865425" cy="27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3966900" y="3909550"/>
            <a:ext cx="4865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Sensor insensitive to state change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Distinguishable</a:t>
            </a:r>
            <a:r>
              <a:rPr lang="en" sz="1800">
                <a:solidFill>
                  <a:srgbClr val="595959"/>
                </a:solidFill>
              </a:rPr>
              <a:t>, but inconsistent values at each </a:t>
            </a:r>
            <a:r>
              <a:rPr lang="en" sz="1800">
                <a:solidFill>
                  <a:srgbClr val="FFFF00"/>
                </a:solidFill>
                <a:highlight>
                  <a:srgbClr val="00FFFF"/>
                </a:highlight>
              </a:rPr>
              <a:t>states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29"/>
          <p:cNvCxnSpPr/>
          <p:nvPr/>
        </p:nvCxnSpPr>
        <p:spPr>
          <a:xfrm>
            <a:off x="4519800" y="2138500"/>
            <a:ext cx="41805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9"/>
          <p:cNvCxnSpPr/>
          <p:nvPr/>
        </p:nvCxnSpPr>
        <p:spPr>
          <a:xfrm>
            <a:off x="4519800" y="2240175"/>
            <a:ext cx="41805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9"/>
          <p:cNvCxnSpPr/>
          <p:nvPr/>
        </p:nvCxnSpPr>
        <p:spPr>
          <a:xfrm>
            <a:off x="4514500" y="2336750"/>
            <a:ext cx="4185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9"/>
          <p:cNvCxnSpPr/>
          <p:nvPr/>
        </p:nvCxnSpPr>
        <p:spPr>
          <a:xfrm>
            <a:off x="4517100" y="2601875"/>
            <a:ext cx="41859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System</a:t>
            </a:r>
            <a:endParaRPr/>
          </a:p>
        </p:txBody>
      </p:sp>
      <p:sp>
        <p:nvSpPr>
          <p:cNvPr id="330" name="Google Shape;3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1" name="Google Shape;331;p30"/>
          <p:cNvGrpSpPr/>
          <p:nvPr/>
        </p:nvGrpSpPr>
        <p:grpSpPr>
          <a:xfrm>
            <a:off x="679311" y="2688299"/>
            <a:ext cx="3520753" cy="1846991"/>
            <a:chOff x="311688" y="2571738"/>
            <a:chExt cx="4262413" cy="2334712"/>
          </a:xfrm>
        </p:grpSpPr>
        <p:pic>
          <p:nvPicPr>
            <p:cNvPr id="332" name="Google Shape;332;p30"/>
            <p:cNvPicPr preferRelativeResize="0"/>
            <p:nvPr/>
          </p:nvPicPr>
          <p:blipFill rotWithShape="1">
            <a:blip r:embed="rId3">
              <a:alphaModFix/>
            </a:blip>
            <a:srcRect b="19618" l="18822" r="25671" t="10937"/>
            <a:stretch/>
          </p:blipFill>
          <p:spPr>
            <a:xfrm rot="-5400000">
              <a:off x="1483814" y="1399612"/>
              <a:ext cx="1918024" cy="4262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0"/>
            <p:cNvSpPr txBox="1"/>
            <p:nvPr/>
          </p:nvSpPr>
          <p:spPr>
            <a:xfrm>
              <a:off x="311700" y="4489750"/>
              <a:ext cx="42624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 Circuit connection using myDAQ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4572000" y="1475700"/>
            <a:ext cx="4260300" cy="21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Greater data collection resolution and sampling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Minimal output fluctuations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common ground voltage fluctuations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Greater data processing expandability using matlab</a:t>
            </a:r>
            <a:endParaRPr/>
          </a:p>
        </p:txBody>
      </p:sp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0"/>
          <p:cNvGrpSpPr/>
          <p:nvPr/>
        </p:nvGrpSpPr>
        <p:grpSpPr>
          <a:xfrm>
            <a:off x="679321" y="1122129"/>
            <a:ext cx="3520742" cy="1682471"/>
            <a:chOff x="311700" y="592001"/>
            <a:chExt cx="4262400" cy="2126749"/>
          </a:xfrm>
        </p:grpSpPr>
        <p:pic>
          <p:nvPicPr>
            <p:cNvPr id="337" name="Google Shape;337;p30"/>
            <p:cNvPicPr preferRelativeResize="0"/>
            <p:nvPr/>
          </p:nvPicPr>
          <p:blipFill rotWithShape="1">
            <a:blip r:embed="rId5">
              <a:alphaModFix/>
            </a:blip>
            <a:srcRect b="0" l="19395" r="20067" t="15182"/>
            <a:stretch/>
          </p:blipFill>
          <p:spPr>
            <a:xfrm rot="-5400000">
              <a:off x="1587814" y="-680900"/>
              <a:ext cx="1710049" cy="4255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0"/>
            <p:cNvSpPr txBox="1"/>
            <p:nvPr/>
          </p:nvSpPr>
          <p:spPr>
            <a:xfrm>
              <a:off x="311700" y="2302050"/>
              <a:ext cx="42624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Circuit connection using arduino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339" name="Google Shape;339;p30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1073984">
            <a:off x="4293323" y="3960621"/>
            <a:ext cx="1640011" cy="86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 Sensor V3</a:t>
            </a:r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7" name="Google Shape;347;p31"/>
          <p:cNvGrpSpPr/>
          <p:nvPr/>
        </p:nvGrpSpPr>
        <p:grpSpPr>
          <a:xfrm>
            <a:off x="993900" y="1892538"/>
            <a:ext cx="2895900" cy="1936262"/>
            <a:chOff x="613825" y="2045088"/>
            <a:chExt cx="2895900" cy="1936262"/>
          </a:xfrm>
        </p:grpSpPr>
        <p:pic>
          <p:nvPicPr>
            <p:cNvPr id="348" name="Google Shape;348;p31"/>
            <p:cNvPicPr preferRelativeResize="0"/>
            <p:nvPr/>
          </p:nvPicPr>
          <p:blipFill rotWithShape="1">
            <a:blip r:embed="rId4">
              <a:alphaModFix/>
            </a:blip>
            <a:srcRect b="41392" l="0" r="0" t="41246"/>
            <a:stretch/>
          </p:blipFill>
          <p:spPr>
            <a:xfrm>
              <a:off x="613825" y="2783288"/>
              <a:ext cx="2895751" cy="892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/>
            <p:cNvPicPr preferRelativeResize="0"/>
            <p:nvPr/>
          </p:nvPicPr>
          <p:blipFill rotWithShape="1">
            <a:blip r:embed="rId5">
              <a:alphaModFix/>
            </a:blip>
            <a:srcRect b="47992" l="0" r="0" t="37656"/>
            <a:stretch/>
          </p:blipFill>
          <p:spPr>
            <a:xfrm>
              <a:off x="613825" y="2045088"/>
              <a:ext cx="2895751" cy="738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1"/>
            <p:cNvSpPr txBox="1"/>
            <p:nvPr/>
          </p:nvSpPr>
          <p:spPr>
            <a:xfrm>
              <a:off x="613825" y="3676250"/>
              <a:ext cx="28959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Flex Sensor V3 installation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sp>
        <p:nvSpPr>
          <p:cNvPr id="351" name="Google Shape;351;p3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Removed </a:t>
            </a:r>
            <a:r>
              <a:rPr b="1" lang="en"/>
              <a:t>bending-insensitive region</a:t>
            </a:r>
            <a:r>
              <a:rPr lang="en"/>
              <a:t> and </a:t>
            </a:r>
            <a:r>
              <a:rPr b="1" lang="en"/>
              <a:t>stiff plastic layer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Temperature effect from SMA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Significant deformation only in center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Hinder expansion, help occlusion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Device actuation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Bend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Strain gauge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Velostat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Flex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Barometric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Discussions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 Sensor V4</a:t>
            </a:r>
            <a:endParaRPr/>
          </a:p>
        </p:txBody>
      </p:sp>
      <p:sp>
        <p:nvSpPr>
          <p:cNvPr id="357" name="Google Shape;357;p32"/>
          <p:cNvSpPr txBox="1"/>
          <p:nvPr>
            <p:ph idx="1" type="body"/>
          </p:nvPr>
        </p:nvSpPr>
        <p:spPr>
          <a:xfrm>
            <a:off x="159300" y="3060850"/>
            <a:ext cx="4260300" cy="1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Sensor not casted in silicon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Less temperature effect from SMA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accurately reflect device </a:t>
            </a:r>
            <a:r>
              <a:rPr lang="en"/>
              <a:t>actuation</a:t>
            </a:r>
            <a:r>
              <a:rPr lang="en"/>
              <a:t> status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Hinder occlusion, help expansion</a:t>
            </a:r>
            <a:endParaRPr/>
          </a:p>
        </p:txBody>
      </p:sp>
      <p:sp>
        <p:nvSpPr>
          <p:cNvPr id="358" name="Google Shape;35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9" name="Google Shape;359;p32"/>
          <p:cNvGrpSpPr/>
          <p:nvPr/>
        </p:nvGrpSpPr>
        <p:grpSpPr>
          <a:xfrm>
            <a:off x="1392297" y="1152447"/>
            <a:ext cx="2099106" cy="1908392"/>
            <a:chOff x="873950" y="1898249"/>
            <a:chExt cx="2452800" cy="2229951"/>
          </a:xfrm>
        </p:grpSpPr>
        <p:pic>
          <p:nvPicPr>
            <p:cNvPr id="360" name="Google Shape;360;p32"/>
            <p:cNvPicPr preferRelativeResize="0"/>
            <p:nvPr/>
          </p:nvPicPr>
          <p:blipFill rotWithShape="1">
            <a:blip r:embed="rId3">
              <a:alphaModFix/>
            </a:blip>
            <a:srcRect b="38229" l="29853" r="26974" t="38236"/>
            <a:stretch/>
          </p:blipFill>
          <p:spPr>
            <a:xfrm>
              <a:off x="1475287" y="2612613"/>
              <a:ext cx="1250149" cy="121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2"/>
            <p:cNvPicPr preferRelativeResize="0"/>
            <p:nvPr/>
          </p:nvPicPr>
          <p:blipFill rotWithShape="1">
            <a:blip r:embed="rId4">
              <a:alphaModFix/>
            </a:blip>
            <a:srcRect b="21595" l="37588" r="37741" t="30721"/>
            <a:stretch/>
          </p:blipFill>
          <p:spPr>
            <a:xfrm rot="5400000">
              <a:off x="1743186" y="1029100"/>
              <a:ext cx="714376" cy="24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2"/>
            <p:cNvSpPr txBox="1"/>
            <p:nvPr/>
          </p:nvSpPr>
          <p:spPr>
            <a:xfrm>
              <a:off x="873950" y="3823100"/>
              <a:ext cx="2452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Flex Sensor V4 installation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363" name="Google Shape;3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2"/>
          <p:cNvGrpSpPr/>
          <p:nvPr/>
        </p:nvGrpSpPr>
        <p:grpSpPr>
          <a:xfrm>
            <a:off x="4428501" y="687475"/>
            <a:ext cx="2935810" cy="2291026"/>
            <a:chOff x="4988627" y="50875"/>
            <a:chExt cx="3099461" cy="2570432"/>
          </a:xfrm>
        </p:grpSpPr>
        <p:cxnSp>
          <p:nvCxnSpPr>
            <p:cNvPr id="365" name="Google Shape;365;p32"/>
            <p:cNvCxnSpPr/>
            <p:nvPr/>
          </p:nvCxnSpPr>
          <p:spPr>
            <a:xfrm>
              <a:off x="5457850" y="1210850"/>
              <a:ext cx="24735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2"/>
            <p:cNvCxnSpPr/>
            <p:nvPr/>
          </p:nvCxnSpPr>
          <p:spPr>
            <a:xfrm>
              <a:off x="5457850" y="1124225"/>
              <a:ext cx="24735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2"/>
            <p:cNvCxnSpPr/>
            <p:nvPr/>
          </p:nvCxnSpPr>
          <p:spPr>
            <a:xfrm>
              <a:off x="5457850" y="1834075"/>
              <a:ext cx="2473500" cy="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68" name="Google Shape;368;p32"/>
            <p:cNvGrpSpPr/>
            <p:nvPr/>
          </p:nvGrpSpPr>
          <p:grpSpPr>
            <a:xfrm>
              <a:off x="4988627" y="50875"/>
              <a:ext cx="3099461" cy="2570432"/>
              <a:chOff x="5141052" y="116700"/>
              <a:chExt cx="3099461" cy="2570432"/>
            </a:xfrm>
          </p:grpSpPr>
          <p:cxnSp>
            <p:nvCxnSpPr>
              <p:cNvPr id="369" name="Google Shape;369;p32"/>
              <p:cNvCxnSpPr/>
              <p:nvPr/>
            </p:nvCxnSpPr>
            <p:spPr>
              <a:xfrm>
                <a:off x="5387800" y="1057875"/>
                <a:ext cx="2466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32"/>
              <p:cNvCxnSpPr/>
              <p:nvPr/>
            </p:nvCxnSpPr>
            <p:spPr>
              <a:xfrm>
                <a:off x="5387800" y="994000"/>
                <a:ext cx="2466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32"/>
              <p:cNvCxnSpPr/>
              <p:nvPr/>
            </p:nvCxnSpPr>
            <p:spPr>
              <a:xfrm>
                <a:off x="5387800" y="1692750"/>
                <a:ext cx="2466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32"/>
              <p:cNvCxnSpPr/>
              <p:nvPr/>
            </p:nvCxnSpPr>
            <p:spPr>
              <a:xfrm rot="10800000">
                <a:off x="5704475" y="2740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32"/>
              <p:cNvCxnSpPr/>
              <p:nvPr/>
            </p:nvCxnSpPr>
            <p:spPr>
              <a:xfrm rot="10800000">
                <a:off x="5720050" y="2740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32"/>
              <p:cNvCxnSpPr/>
              <p:nvPr/>
            </p:nvCxnSpPr>
            <p:spPr>
              <a:xfrm rot="10800000">
                <a:off x="6033950" y="2740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32"/>
              <p:cNvCxnSpPr/>
              <p:nvPr/>
            </p:nvCxnSpPr>
            <p:spPr>
              <a:xfrm rot="10800000">
                <a:off x="6043575" y="2740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376" name="Google Shape;376;p32"/>
              <p:cNvPicPr preferRelativeResize="0"/>
              <p:nvPr/>
            </p:nvPicPr>
            <p:blipFill rotWithShape="1">
              <a:blip r:embed="rId6">
                <a:alphaModFix/>
              </a:blip>
              <a:srcRect b="0" l="3499" r="6068" t="0"/>
              <a:stretch/>
            </p:blipFill>
            <p:spPr>
              <a:xfrm>
                <a:off x="5141052" y="116700"/>
                <a:ext cx="3099461" cy="257043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77" name="Google Shape;377;p32"/>
              <p:cNvCxnSpPr/>
              <p:nvPr/>
            </p:nvCxnSpPr>
            <p:spPr>
              <a:xfrm rot="10800000">
                <a:off x="5856875" y="4264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32"/>
              <p:cNvCxnSpPr/>
              <p:nvPr/>
            </p:nvCxnSpPr>
            <p:spPr>
              <a:xfrm rot="10800000">
                <a:off x="5872450" y="4264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32"/>
              <p:cNvCxnSpPr/>
              <p:nvPr/>
            </p:nvCxnSpPr>
            <p:spPr>
              <a:xfrm rot="10800000">
                <a:off x="6508875" y="4264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32"/>
              <p:cNvCxnSpPr/>
              <p:nvPr/>
            </p:nvCxnSpPr>
            <p:spPr>
              <a:xfrm rot="10800000">
                <a:off x="6521875" y="4264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32"/>
              <p:cNvCxnSpPr/>
              <p:nvPr/>
            </p:nvCxnSpPr>
            <p:spPr>
              <a:xfrm rot="10800000">
                <a:off x="6176375" y="4264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D9EE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32"/>
              <p:cNvCxnSpPr/>
              <p:nvPr/>
            </p:nvCxnSpPr>
            <p:spPr>
              <a:xfrm rot="10800000">
                <a:off x="6189375" y="426475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32"/>
              <p:cNvCxnSpPr/>
              <p:nvPr/>
            </p:nvCxnSpPr>
            <p:spPr>
              <a:xfrm rot="10800000">
                <a:off x="6841375" y="426463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D9EE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32"/>
              <p:cNvCxnSpPr/>
              <p:nvPr/>
            </p:nvCxnSpPr>
            <p:spPr>
              <a:xfrm rot="10800000">
                <a:off x="6854375" y="426463"/>
                <a:ext cx="0" cy="1950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32"/>
              <p:cNvCxnSpPr/>
              <p:nvPr/>
            </p:nvCxnSpPr>
            <p:spPr>
              <a:xfrm rot="10800000">
                <a:off x="7160875" y="718363"/>
                <a:ext cx="0" cy="165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32"/>
              <p:cNvCxnSpPr/>
              <p:nvPr/>
            </p:nvCxnSpPr>
            <p:spPr>
              <a:xfrm rot="10800000">
                <a:off x="7173875" y="724063"/>
                <a:ext cx="0" cy="165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32"/>
              <p:cNvCxnSpPr/>
              <p:nvPr/>
            </p:nvCxnSpPr>
            <p:spPr>
              <a:xfrm rot="10800000">
                <a:off x="7493375" y="713263"/>
                <a:ext cx="0" cy="166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D9EE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32"/>
              <p:cNvCxnSpPr/>
              <p:nvPr/>
            </p:nvCxnSpPr>
            <p:spPr>
              <a:xfrm rot="10800000">
                <a:off x="7506375" y="711463"/>
                <a:ext cx="0" cy="166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89" name="Google Shape;389;p32"/>
            <p:cNvCxnSpPr/>
            <p:nvPr/>
          </p:nvCxnSpPr>
          <p:spPr>
            <a:xfrm>
              <a:off x="5389400" y="1161450"/>
              <a:ext cx="24846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32"/>
            <p:cNvCxnSpPr/>
            <p:nvPr/>
          </p:nvCxnSpPr>
          <p:spPr>
            <a:xfrm>
              <a:off x="5389400" y="1060475"/>
              <a:ext cx="24846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32"/>
            <p:cNvCxnSpPr/>
            <p:nvPr/>
          </p:nvCxnSpPr>
          <p:spPr>
            <a:xfrm>
              <a:off x="5389400" y="1834075"/>
              <a:ext cx="2484600" cy="0"/>
            </a:xfrm>
            <a:prstGeom prst="straightConnector1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2" name="Google Shape;392;p32"/>
          <p:cNvSpPr txBox="1"/>
          <p:nvPr>
            <p:ph idx="1" type="body"/>
          </p:nvPr>
        </p:nvSpPr>
        <p:spPr>
          <a:xfrm>
            <a:off x="7267550" y="885000"/>
            <a:ext cx="1564500" cy="20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400"/>
              <a:t>Distinguishable, Consistent states</a:t>
            </a:r>
            <a:endParaRPr sz="1400"/>
          </a:p>
        </p:txBody>
      </p:sp>
      <p:pic>
        <p:nvPicPr>
          <p:cNvPr id="393" name="Google Shape;3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225" y="3060850"/>
            <a:ext cx="2748325" cy="1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>
            <p:ph idx="1" type="body"/>
          </p:nvPr>
        </p:nvSpPr>
        <p:spPr>
          <a:xfrm>
            <a:off x="7267950" y="3060850"/>
            <a:ext cx="1564500" cy="1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400"/>
              <a:t>3rd order polynomial-like shape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Voltage at different % Occlusion</a:t>
            </a:r>
            <a:endParaRPr/>
          </a:p>
        </p:txBody>
      </p:sp>
      <p:sp>
        <p:nvSpPr>
          <p:cNvPr id="400" name="Google Shape;4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2" name="Google Shape;402;p33"/>
          <p:cNvGrpSpPr/>
          <p:nvPr/>
        </p:nvGrpSpPr>
        <p:grpSpPr>
          <a:xfrm>
            <a:off x="683025" y="2005107"/>
            <a:ext cx="4482303" cy="1711143"/>
            <a:chOff x="650725" y="1846682"/>
            <a:chExt cx="4482303" cy="1711143"/>
          </a:xfrm>
        </p:grpSpPr>
        <p:pic>
          <p:nvPicPr>
            <p:cNvPr id="403" name="Google Shape;403;p33"/>
            <p:cNvPicPr preferRelativeResize="0"/>
            <p:nvPr/>
          </p:nvPicPr>
          <p:blipFill rotWithShape="1">
            <a:blip r:embed="rId3">
              <a:alphaModFix/>
            </a:blip>
            <a:srcRect b="25092" l="30684" r="32520" t="10878"/>
            <a:stretch/>
          </p:blipFill>
          <p:spPr>
            <a:xfrm rot="-5400000">
              <a:off x="2166786" y="330620"/>
              <a:ext cx="1450151" cy="4482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3"/>
            <p:cNvSpPr txBox="1"/>
            <p:nvPr/>
          </p:nvSpPr>
          <p:spPr>
            <a:xfrm>
              <a:off x="650728" y="3296825"/>
              <a:ext cx="44823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Rigid SVC printed based on % occlusion</a:t>
              </a:r>
              <a:endParaRPr sz="900">
                <a:solidFill>
                  <a:srgbClr val="99999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405" name="Google Shape;405;p33"/>
          <p:cNvGrpSpPr/>
          <p:nvPr/>
        </p:nvGrpSpPr>
        <p:grpSpPr>
          <a:xfrm>
            <a:off x="5920950" y="2005100"/>
            <a:ext cx="2201102" cy="1711150"/>
            <a:chOff x="6066225" y="1846675"/>
            <a:chExt cx="2201102" cy="1711150"/>
          </a:xfrm>
        </p:grpSpPr>
        <p:pic>
          <p:nvPicPr>
            <p:cNvPr id="406" name="Google Shape;406;p33"/>
            <p:cNvPicPr preferRelativeResize="0"/>
            <p:nvPr/>
          </p:nvPicPr>
          <p:blipFill rotWithShape="1">
            <a:blip r:embed="rId4">
              <a:alphaModFix/>
            </a:blip>
            <a:srcRect b="36507" l="13200" r="14309" t="36603"/>
            <a:stretch/>
          </p:blipFill>
          <p:spPr>
            <a:xfrm>
              <a:off x="6066225" y="1846675"/>
              <a:ext cx="2201016" cy="1450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3"/>
            <p:cNvSpPr txBox="1"/>
            <p:nvPr/>
          </p:nvSpPr>
          <p:spPr>
            <a:xfrm>
              <a:off x="6066227" y="3296825"/>
              <a:ext cx="22011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 Rigid SVC equipped on the device</a:t>
              </a:r>
              <a:endParaRPr sz="900">
                <a:solidFill>
                  <a:srgbClr val="99999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Occlusion Control</a:t>
            </a:r>
            <a:endParaRPr/>
          </a:p>
        </p:txBody>
      </p:sp>
      <p:sp>
        <p:nvSpPr>
          <p:cNvPr id="413" name="Google Shape;4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34" title="Device V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42752"/>
            <a:ext cx="4260300" cy="239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 title="Device V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52863"/>
            <a:ext cx="4260300" cy="239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 rotWithShape="1">
          <a:blip r:embed="rId7">
            <a:alphaModFix/>
          </a:blip>
          <a:srcRect b="51944" l="42524" r="21732" t="37494"/>
          <a:stretch/>
        </p:blipFill>
        <p:spPr>
          <a:xfrm>
            <a:off x="5310166" y="4256650"/>
            <a:ext cx="1391979" cy="7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 rotWithShape="1">
          <a:blip r:embed="rId8">
            <a:alphaModFix/>
          </a:blip>
          <a:srcRect b="51944" l="42524" r="21732" t="37494"/>
          <a:stretch/>
        </p:blipFill>
        <p:spPr>
          <a:xfrm>
            <a:off x="6702146" y="4256650"/>
            <a:ext cx="1391979" cy="7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 rotWithShape="1">
          <a:blip r:embed="rId9">
            <a:alphaModFix/>
          </a:blip>
          <a:srcRect b="51944" l="42524" r="21732" t="37494"/>
          <a:stretch/>
        </p:blipFill>
        <p:spPr>
          <a:xfrm>
            <a:off x="4656351" y="3525475"/>
            <a:ext cx="1391982" cy="7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 rotWithShape="1">
          <a:blip r:embed="rId10">
            <a:alphaModFix/>
          </a:blip>
          <a:srcRect b="51944" l="42527" r="21728" t="37494"/>
          <a:stretch/>
        </p:blipFill>
        <p:spPr>
          <a:xfrm>
            <a:off x="6048334" y="3525475"/>
            <a:ext cx="1391982" cy="7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4"/>
          <p:cNvPicPr preferRelativeResize="0"/>
          <p:nvPr/>
        </p:nvPicPr>
        <p:blipFill rotWithShape="1">
          <a:blip r:embed="rId11">
            <a:alphaModFix/>
          </a:blip>
          <a:srcRect b="51944" l="42524" r="21732" t="37494"/>
          <a:stretch/>
        </p:blipFill>
        <p:spPr>
          <a:xfrm>
            <a:off x="7440318" y="3525475"/>
            <a:ext cx="1391982" cy="7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 rotWithShape="1">
          <a:blip r:embed="rId12">
            <a:alphaModFix/>
          </a:blip>
          <a:srcRect b="51340" l="38744" r="18090" t="39899"/>
          <a:stretch/>
        </p:blipFill>
        <p:spPr>
          <a:xfrm>
            <a:off x="3151900" y="3533875"/>
            <a:ext cx="1420099" cy="5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13">
            <a:alphaModFix/>
          </a:blip>
          <a:srcRect b="51340" l="38744" r="18090" t="39900"/>
          <a:stretch/>
        </p:blipFill>
        <p:spPr>
          <a:xfrm>
            <a:off x="311700" y="3533877"/>
            <a:ext cx="1420099" cy="5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14">
            <a:alphaModFix/>
          </a:blip>
          <a:srcRect b="51340" l="38744" r="18090" t="39900"/>
          <a:stretch/>
        </p:blipFill>
        <p:spPr>
          <a:xfrm>
            <a:off x="1731800" y="3533876"/>
            <a:ext cx="1420099" cy="51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Barometric Sensor </a:t>
            </a:r>
            <a:endParaRPr/>
          </a:p>
        </p:txBody>
      </p:sp>
      <p:sp>
        <p:nvSpPr>
          <p:cNvPr id="430" name="Google Shape;430;p35"/>
          <p:cNvSpPr txBox="1"/>
          <p:nvPr>
            <p:ph idx="1" type="body"/>
          </p:nvPr>
        </p:nvSpPr>
        <p:spPr>
          <a:xfrm>
            <a:off x="311700" y="2960438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/>
              <a:t>eVAC</a:t>
            </a:r>
            <a:r>
              <a:rPr lang="en"/>
              <a:t> used casted barometric sensor to sense intravascular pressure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Pressure ring with snap fit casted barometric sensor to install on SVC and obtain CVP</a:t>
            </a:r>
            <a:endParaRPr/>
          </a:p>
        </p:txBody>
      </p:sp>
      <p:sp>
        <p:nvSpPr>
          <p:cNvPr id="431" name="Google Shape;4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35"/>
          <p:cNvGrpSpPr/>
          <p:nvPr/>
        </p:nvGrpSpPr>
        <p:grpSpPr>
          <a:xfrm>
            <a:off x="311715" y="1150249"/>
            <a:ext cx="3117801" cy="1689252"/>
            <a:chOff x="311700" y="1152474"/>
            <a:chExt cx="3358252" cy="1944351"/>
          </a:xfrm>
        </p:grpSpPr>
        <p:grpSp>
          <p:nvGrpSpPr>
            <p:cNvPr id="434" name="Google Shape;434;p35"/>
            <p:cNvGrpSpPr/>
            <p:nvPr/>
          </p:nvGrpSpPr>
          <p:grpSpPr>
            <a:xfrm>
              <a:off x="311700" y="1152474"/>
              <a:ext cx="3358071" cy="1666659"/>
              <a:chOff x="311700" y="1152474"/>
              <a:chExt cx="3358071" cy="1666659"/>
            </a:xfrm>
          </p:grpSpPr>
          <p:pic>
            <p:nvPicPr>
              <p:cNvPr id="435" name="Google Shape;435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10185" r="0" t="0"/>
              <a:stretch/>
            </p:blipFill>
            <p:spPr>
              <a:xfrm>
                <a:off x="1960275" y="1152474"/>
                <a:ext cx="1709496" cy="1666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Google Shape;436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11700" y="1178850"/>
                <a:ext cx="1648575" cy="16402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7" name="Google Shape;437;p35"/>
            <p:cNvSpPr txBox="1"/>
            <p:nvPr/>
          </p:nvSpPr>
          <p:spPr>
            <a:xfrm>
              <a:off x="311752" y="2835825"/>
              <a:ext cx="33582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Barometric sensor cast design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438" name="Google Shape;438;p35"/>
          <p:cNvGrpSpPr/>
          <p:nvPr/>
        </p:nvGrpSpPr>
        <p:grpSpPr>
          <a:xfrm>
            <a:off x="3611176" y="1155982"/>
            <a:ext cx="1431930" cy="1677794"/>
            <a:chOff x="3789388" y="1165663"/>
            <a:chExt cx="1542363" cy="1931163"/>
          </a:xfrm>
        </p:grpSpPr>
        <p:pic>
          <p:nvPicPr>
            <p:cNvPr id="439" name="Google Shape;439;p35"/>
            <p:cNvPicPr preferRelativeResize="0"/>
            <p:nvPr/>
          </p:nvPicPr>
          <p:blipFill rotWithShape="1">
            <a:blip r:embed="rId6">
              <a:alphaModFix/>
            </a:blip>
            <a:srcRect b="31786" l="22988" r="20079" t="33576"/>
            <a:stretch/>
          </p:blipFill>
          <p:spPr>
            <a:xfrm>
              <a:off x="3789388" y="1165663"/>
              <a:ext cx="1542273" cy="16666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35"/>
            <p:cNvSpPr txBox="1"/>
            <p:nvPr/>
          </p:nvSpPr>
          <p:spPr>
            <a:xfrm>
              <a:off x="3789451" y="2835825"/>
              <a:ext cx="15423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 Printed barometric sensor cast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441" name="Google Shape;441;p35"/>
          <p:cNvGrpSpPr/>
          <p:nvPr/>
        </p:nvGrpSpPr>
        <p:grpSpPr>
          <a:xfrm>
            <a:off x="5224762" y="1135754"/>
            <a:ext cx="3608005" cy="1703747"/>
            <a:chOff x="5603650" y="1135790"/>
            <a:chExt cx="3886261" cy="1961035"/>
          </a:xfrm>
        </p:grpSpPr>
        <p:grpSp>
          <p:nvGrpSpPr>
            <p:cNvPr id="442" name="Google Shape;442;p35"/>
            <p:cNvGrpSpPr/>
            <p:nvPr/>
          </p:nvGrpSpPr>
          <p:grpSpPr>
            <a:xfrm>
              <a:off x="5603675" y="1135790"/>
              <a:ext cx="2314226" cy="1700035"/>
              <a:chOff x="1960275" y="2859865"/>
              <a:chExt cx="2314226" cy="1700035"/>
            </a:xfrm>
          </p:grpSpPr>
          <p:pic>
            <p:nvPicPr>
              <p:cNvPr id="443" name="Google Shape;443;p35"/>
              <p:cNvPicPr preferRelativeResize="0"/>
              <p:nvPr/>
            </p:nvPicPr>
            <p:blipFill rotWithShape="1">
              <a:blip r:embed="rId7">
                <a:alphaModFix/>
              </a:blip>
              <a:srcRect b="33839" l="0" r="0" t="24802"/>
              <a:stretch/>
            </p:blipFill>
            <p:spPr>
              <a:xfrm>
                <a:off x="1960275" y="2859865"/>
                <a:ext cx="2314224" cy="1700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4" name="Google Shape;444;p35"/>
              <p:cNvPicPr preferRelativeResize="0"/>
              <p:nvPr/>
            </p:nvPicPr>
            <p:blipFill rotWithShape="1">
              <a:blip r:embed="rId8">
                <a:alphaModFix/>
              </a:blip>
              <a:srcRect b="37124" l="43832" r="40484" t="53464"/>
              <a:stretch/>
            </p:blipFill>
            <p:spPr>
              <a:xfrm>
                <a:off x="3725800" y="2859875"/>
                <a:ext cx="548701" cy="58483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45" name="Google Shape;445;p35"/>
              <p:cNvCxnSpPr/>
              <p:nvPr/>
            </p:nvCxnSpPr>
            <p:spPr>
              <a:xfrm flipH="1">
                <a:off x="3750000" y="3330000"/>
                <a:ext cx="105000" cy="457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46" name="Google Shape;446;p35"/>
            <p:cNvSpPr txBox="1"/>
            <p:nvPr/>
          </p:nvSpPr>
          <p:spPr>
            <a:xfrm>
              <a:off x="5603650" y="2835825"/>
              <a:ext cx="38862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3:  Casted </a:t>
              </a:r>
              <a:r>
                <a:rPr lang="en" sz="900">
                  <a:solidFill>
                    <a:srgbClr val="999999"/>
                  </a:solidFill>
                </a:rPr>
                <a:t>barometric</a:t>
              </a:r>
              <a:r>
                <a:rPr lang="en" sz="900">
                  <a:solidFill>
                    <a:srgbClr val="999999"/>
                  </a:solidFill>
                </a:rPr>
                <a:t> sensor and </a:t>
              </a:r>
              <a:r>
                <a:rPr lang="en" sz="900">
                  <a:solidFill>
                    <a:srgbClr val="999999"/>
                  </a:solidFill>
                </a:rPr>
                <a:t>pressure</a:t>
              </a:r>
              <a:r>
                <a:rPr lang="en" sz="900">
                  <a:solidFill>
                    <a:srgbClr val="999999"/>
                  </a:solidFill>
                </a:rPr>
                <a:t> ring</a:t>
              </a:r>
              <a:endParaRPr sz="900">
                <a:solidFill>
                  <a:srgbClr val="999999"/>
                </a:solidFill>
              </a:endParaRPr>
            </a:p>
          </p:txBody>
        </p:sp>
        <p:pic>
          <p:nvPicPr>
            <p:cNvPr id="447" name="Google Shape;447;p35"/>
            <p:cNvPicPr preferRelativeResize="0"/>
            <p:nvPr/>
          </p:nvPicPr>
          <p:blipFill rotWithShape="1">
            <a:blip r:embed="rId9">
              <a:alphaModFix/>
            </a:blip>
            <a:srcRect b="37358" l="13979" r="21921" t="25935"/>
            <a:stretch/>
          </p:blipFill>
          <p:spPr>
            <a:xfrm>
              <a:off x="7851288" y="1165675"/>
              <a:ext cx="1638623" cy="1666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Google Shape;448;p35"/>
          <p:cNvSpPr txBox="1"/>
          <p:nvPr/>
        </p:nvSpPr>
        <p:spPr>
          <a:xfrm>
            <a:off x="1695600" y="4690000"/>
            <a:ext cx="70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u="sng">
                <a:solidFill>
                  <a:srgbClr val="666666"/>
                </a:solidFill>
                <a:highlight>
                  <a:srgbClr val="EEEEEE"/>
                </a:highlight>
              </a:rPr>
              <a:t>Pirozzi, I., Kight, A., Liang, X., Han, A. K., Ennis, D. B., Hiesinger, W., Dual, S. A., &amp; Cutkosky, M. R. (2022). Electrohydraulic Vascular Compression Device (e‐VaC) with Integrated Sensing and Controls. In Advanced Materials Technologies (Vol. 8, Issue 4). Wiley. https://doi.org/10.1002/admt.202201196</a:t>
            </a:r>
            <a:endParaRPr sz="1100" u="sn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Mass Test</a:t>
            </a:r>
            <a:endParaRPr/>
          </a:p>
        </p:txBody>
      </p:sp>
      <p:sp>
        <p:nvSpPr>
          <p:cNvPr id="454" name="Google Shape;4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36"/>
          <p:cNvGrpSpPr/>
          <p:nvPr/>
        </p:nvGrpSpPr>
        <p:grpSpPr>
          <a:xfrm>
            <a:off x="1158194" y="1814900"/>
            <a:ext cx="1368381" cy="2091550"/>
            <a:chOff x="863044" y="1581775"/>
            <a:chExt cx="1368381" cy="2091550"/>
          </a:xfrm>
        </p:grpSpPr>
        <p:pic>
          <p:nvPicPr>
            <p:cNvPr id="457" name="Google Shape;457;p36"/>
            <p:cNvPicPr preferRelativeResize="0"/>
            <p:nvPr/>
          </p:nvPicPr>
          <p:blipFill rotWithShape="1">
            <a:blip r:embed="rId4">
              <a:alphaModFix/>
            </a:blip>
            <a:srcRect b="44262" l="30061" r="22641" t="19483"/>
            <a:stretch/>
          </p:blipFill>
          <p:spPr>
            <a:xfrm>
              <a:off x="863050" y="1581775"/>
              <a:ext cx="1368374" cy="186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36"/>
            <p:cNvSpPr txBox="1"/>
            <p:nvPr/>
          </p:nvSpPr>
          <p:spPr>
            <a:xfrm>
              <a:off x="863044" y="3446525"/>
              <a:ext cx="13683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Fixed mass test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459" name="Google Shape;4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625" y="1004675"/>
            <a:ext cx="4726886" cy="283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Mass Test</a:t>
            </a:r>
            <a:endParaRPr/>
          </a:p>
        </p:txBody>
      </p:sp>
      <p:sp>
        <p:nvSpPr>
          <p:cNvPr id="465" name="Google Shape;465;p37"/>
          <p:cNvSpPr txBox="1"/>
          <p:nvPr>
            <p:ph idx="1" type="body"/>
          </p:nvPr>
        </p:nvSpPr>
        <p:spPr>
          <a:xfrm>
            <a:off x="3833625" y="3843366"/>
            <a:ext cx="4727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-"/>
            </a:pPr>
            <a:r>
              <a:rPr lang="en" sz="1500"/>
              <a:t>Inconsistent data at same mass after heavy mass loaded</a:t>
            </a:r>
            <a:endParaRPr sz="1500"/>
          </a:p>
          <a:p>
            <a:pPr indent="-3167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/>
              <a:t>Inaccurate response to change in mass</a:t>
            </a:r>
            <a:endParaRPr sz="1500"/>
          </a:p>
          <a:p>
            <a:pPr indent="-3167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/>
              <a:t>Increasing baseline value</a:t>
            </a:r>
            <a:endParaRPr sz="1500"/>
          </a:p>
        </p:txBody>
      </p:sp>
      <p:sp>
        <p:nvSpPr>
          <p:cNvPr id="466" name="Google Shape;4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37"/>
          <p:cNvGrpSpPr/>
          <p:nvPr/>
        </p:nvGrpSpPr>
        <p:grpSpPr>
          <a:xfrm>
            <a:off x="1158194" y="1814900"/>
            <a:ext cx="1368381" cy="2091550"/>
            <a:chOff x="863044" y="1581775"/>
            <a:chExt cx="1368381" cy="2091550"/>
          </a:xfrm>
        </p:grpSpPr>
        <p:pic>
          <p:nvPicPr>
            <p:cNvPr id="469" name="Google Shape;469;p37"/>
            <p:cNvPicPr preferRelativeResize="0"/>
            <p:nvPr/>
          </p:nvPicPr>
          <p:blipFill rotWithShape="1">
            <a:blip r:embed="rId4">
              <a:alphaModFix/>
            </a:blip>
            <a:srcRect b="44262" l="30061" r="22641" t="19483"/>
            <a:stretch/>
          </p:blipFill>
          <p:spPr>
            <a:xfrm>
              <a:off x="863050" y="1581775"/>
              <a:ext cx="1368374" cy="186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37"/>
            <p:cNvSpPr txBox="1"/>
            <p:nvPr/>
          </p:nvSpPr>
          <p:spPr>
            <a:xfrm>
              <a:off x="863044" y="3446525"/>
              <a:ext cx="13683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Fixed mass test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471" name="Google Shape;4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625" y="1004675"/>
            <a:ext cx="4726886" cy="283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148289" y="1907567"/>
            <a:ext cx="1563545" cy="87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SVC Phantom Test</a:t>
            </a:r>
            <a:endParaRPr/>
          </a:p>
        </p:txBody>
      </p:sp>
      <p:sp>
        <p:nvSpPr>
          <p:cNvPr id="478" name="Google Shape;47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194" y="1152482"/>
            <a:ext cx="4827209" cy="27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3645150" y="3860525"/>
            <a:ext cx="4827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-"/>
            </a:pPr>
            <a:r>
              <a:rPr lang="en" sz="1500">
                <a:solidFill>
                  <a:srgbClr val="595959"/>
                </a:solidFill>
              </a:rPr>
              <a:t>Inconsistent data at same water pressure after high pressure applied</a:t>
            </a:r>
            <a:endParaRPr sz="1500">
              <a:solidFill>
                <a:srgbClr val="595959"/>
              </a:solidFill>
            </a:endParaRP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848625" y="1160450"/>
            <a:ext cx="1850772" cy="1571837"/>
            <a:chOff x="580325" y="1115475"/>
            <a:chExt cx="1850772" cy="1571837"/>
          </a:xfrm>
        </p:grpSpPr>
        <p:pic>
          <p:nvPicPr>
            <p:cNvPr id="483" name="Google Shape;483;p38"/>
            <p:cNvPicPr preferRelativeResize="0"/>
            <p:nvPr/>
          </p:nvPicPr>
          <p:blipFill rotWithShape="1">
            <a:blip r:embed="rId4">
              <a:alphaModFix/>
            </a:blip>
            <a:srcRect b="30281" l="32845" r="28872" t="24898"/>
            <a:stretch/>
          </p:blipFill>
          <p:spPr>
            <a:xfrm>
              <a:off x="580325" y="1115475"/>
              <a:ext cx="1850772" cy="1219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38"/>
            <p:cNvSpPr txBox="1"/>
            <p:nvPr/>
          </p:nvSpPr>
          <p:spPr>
            <a:xfrm>
              <a:off x="580325" y="2382213"/>
              <a:ext cx="18507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Pressure ring top view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485" name="Google Shape;485;p38"/>
          <p:cNvGrpSpPr/>
          <p:nvPr/>
        </p:nvGrpSpPr>
        <p:grpSpPr>
          <a:xfrm>
            <a:off x="754463" y="2732312"/>
            <a:ext cx="2039100" cy="1873550"/>
            <a:chOff x="486225" y="2732312"/>
            <a:chExt cx="2039100" cy="1873550"/>
          </a:xfrm>
        </p:grpSpPr>
        <p:pic>
          <p:nvPicPr>
            <p:cNvPr id="486" name="Google Shape;486;p38"/>
            <p:cNvPicPr preferRelativeResize="0"/>
            <p:nvPr/>
          </p:nvPicPr>
          <p:blipFill rotWithShape="1">
            <a:blip r:embed="rId5">
              <a:alphaModFix/>
            </a:blip>
            <a:srcRect b="23618" l="21524" r="37367" t="20214"/>
            <a:stretch/>
          </p:blipFill>
          <p:spPr>
            <a:xfrm>
              <a:off x="486225" y="2732312"/>
              <a:ext cx="2038973" cy="1568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38"/>
            <p:cNvSpPr txBox="1"/>
            <p:nvPr/>
          </p:nvSpPr>
          <p:spPr>
            <a:xfrm>
              <a:off x="486225" y="4300763"/>
              <a:ext cx="20391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Pressure ring side view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488" name="Google Shape;4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</a:t>
            </a:r>
            <a:endParaRPr/>
          </a:p>
        </p:txBody>
      </p:sp>
      <p:sp>
        <p:nvSpPr>
          <p:cNvPr id="494" name="Google Shape;49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Alternative flex sensor placement to minimize </a:t>
            </a:r>
            <a:r>
              <a:rPr lang="en"/>
              <a:t>hindrance</a:t>
            </a:r>
            <a:r>
              <a:rPr lang="en"/>
              <a:t> to actuation and better represent actuation status of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Resolving inconsistent data obtained from barometric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Replacing relay with other power </a:t>
            </a:r>
            <a:r>
              <a:rPr lang="en"/>
              <a:t>switching</a:t>
            </a:r>
            <a:r>
              <a:rPr lang="en"/>
              <a:t> </a:t>
            </a:r>
            <a:r>
              <a:rPr lang="en"/>
              <a:t>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Minimizing thermal effect on bend sensors from SMA heating</a:t>
            </a:r>
            <a:endParaRPr/>
          </a:p>
        </p:txBody>
      </p:sp>
      <p:sp>
        <p:nvSpPr>
          <p:cNvPr id="495" name="Google Shape;4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01" name="Google Shape;50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3" name="Google Shape;503;p40" title="I found it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200" y="1152475"/>
            <a:ext cx="607359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failure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311700" y="1337188"/>
            <a:ext cx="4260300" cy="2878638"/>
            <a:chOff x="311700" y="1017713"/>
            <a:chExt cx="4260300" cy="2878638"/>
          </a:xfrm>
        </p:grpSpPr>
        <p:pic>
          <p:nvPicPr>
            <p:cNvPr id="73" name="Google Shape;73;p15"/>
            <p:cNvPicPr preferRelativeResize="0"/>
            <p:nvPr/>
          </p:nvPicPr>
          <p:blipFill rotWithShape="1">
            <a:blip r:embed="rId3">
              <a:alphaModFix/>
            </a:blip>
            <a:srcRect b="15711" l="0" r="0" t="0"/>
            <a:stretch/>
          </p:blipFill>
          <p:spPr>
            <a:xfrm>
              <a:off x="311700" y="1017713"/>
              <a:ext cx="4260300" cy="2573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5"/>
            <p:cNvSpPr txBox="1"/>
            <p:nvPr/>
          </p:nvSpPr>
          <p:spPr>
            <a:xfrm>
              <a:off x="311700" y="3591250"/>
              <a:ext cx="2249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Normal heart</a:t>
              </a:r>
              <a:endParaRPr sz="900">
                <a:solidFill>
                  <a:srgbClr val="999999"/>
                </a:solidFill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2561100" y="3591250"/>
              <a:ext cx="20109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 Heart with structural alteration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5"/>
          <p:cNvGrpSpPr/>
          <p:nvPr/>
        </p:nvGrpSpPr>
        <p:grpSpPr>
          <a:xfrm>
            <a:off x="6819250" y="1313060"/>
            <a:ext cx="1570800" cy="2926890"/>
            <a:chOff x="5890525" y="1313073"/>
            <a:chExt cx="1570800" cy="2926890"/>
          </a:xfrm>
        </p:grpSpPr>
        <p:grpSp>
          <p:nvGrpSpPr>
            <p:cNvPr id="78" name="Google Shape;78;p15"/>
            <p:cNvGrpSpPr/>
            <p:nvPr/>
          </p:nvGrpSpPr>
          <p:grpSpPr>
            <a:xfrm>
              <a:off x="5890525" y="1313073"/>
              <a:ext cx="1570800" cy="2926890"/>
              <a:chOff x="5890525" y="1017735"/>
              <a:chExt cx="1570800" cy="2926890"/>
            </a:xfrm>
          </p:grpSpPr>
          <p:pic>
            <p:nvPicPr>
              <p:cNvPr id="79" name="Google Shape;79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90525" y="1017735"/>
                <a:ext cx="1570728" cy="2621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" name="Google Shape;80;p15"/>
              <p:cNvSpPr txBox="1"/>
              <p:nvPr/>
            </p:nvSpPr>
            <p:spPr>
              <a:xfrm>
                <a:off x="5890525" y="3639525"/>
                <a:ext cx="15708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999999"/>
                    </a:solidFill>
                  </a:rPr>
                  <a:t>Figure 3:  Illustration of preCARDIA </a:t>
                </a:r>
                <a:r>
                  <a:rPr lang="en" sz="900">
                    <a:solidFill>
                      <a:srgbClr val="999999"/>
                    </a:solidFill>
                  </a:rPr>
                  <a:t>therapy</a:t>
                </a:r>
                <a:endParaRPr sz="90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81" name="Google Shape;81;p15"/>
            <p:cNvSpPr/>
            <p:nvPr/>
          </p:nvSpPr>
          <p:spPr>
            <a:xfrm>
              <a:off x="6099200" y="1950925"/>
              <a:ext cx="393600" cy="3936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600" y="2841650"/>
            <a:ext cx="2076050" cy="116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>
            <a:stCxn id="73" idx="3"/>
            <a:endCxn id="79" idx="1"/>
          </p:cNvCxnSpPr>
          <p:nvPr/>
        </p:nvCxnSpPr>
        <p:spPr>
          <a:xfrm>
            <a:off x="4572000" y="2623952"/>
            <a:ext cx="22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5"/>
          <p:cNvSpPr txBox="1"/>
          <p:nvPr/>
        </p:nvSpPr>
        <p:spPr>
          <a:xfrm>
            <a:off x="4818425" y="1854450"/>
            <a:ext cx="1754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Temporary relief to prevent </a:t>
            </a:r>
            <a:r>
              <a:rPr lang="en">
                <a:solidFill>
                  <a:schemeClr val="dk2"/>
                </a:solidFill>
              </a:rPr>
              <a:t>acute</a:t>
            </a:r>
            <a:r>
              <a:rPr lang="en">
                <a:solidFill>
                  <a:schemeClr val="dk2"/>
                </a:solidFill>
              </a:rPr>
              <a:t> heart failure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Animal testing</a:t>
            </a:r>
            <a:r>
              <a:rPr lang="en" sz="1800">
                <a:solidFill>
                  <a:schemeClr val="dk2"/>
                </a:solidFill>
              </a:rPr>
              <a:t>: Verify that external occlusion (pinching) of SVC can yield same result as internal occlusion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Occlusion device</a:t>
            </a:r>
            <a:r>
              <a:rPr lang="en" sz="1800">
                <a:solidFill>
                  <a:schemeClr val="dk2"/>
                </a:solidFill>
              </a:rPr>
              <a:t>: Occlude the SVC from exterior to a desirable percentage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311703" y="1152503"/>
            <a:ext cx="3912821" cy="3416471"/>
            <a:chOff x="311703" y="1152503"/>
            <a:chExt cx="3912821" cy="3416471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19941" y="1152503"/>
              <a:ext cx="1704583" cy="3030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17" y="1152503"/>
              <a:ext cx="1706064" cy="3030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2117395" y="2418737"/>
              <a:ext cx="379121" cy="4979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+</a:t>
              </a:r>
              <a:endParaRPr b="1" sz="1800">
                <a:solidFill>
                  <a:schemeClr val="dk2"/>
                </a:solidFill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311703" y="4182874"/>
              <a:ext cx="1704335" cy="385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 Animal testing</a:t>
              </a:r>
              <a:endParaRPr sz="900">
                <a:solidFill>
                  <a:srgbClr val="999999"/>
                </a:solidFill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2520188" y="4182874"/>
              <a:ext cx="17043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 Occlusion device testing on SVC phantom</a:t>
              </a:r>
              <a:endParaRPr sz="9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01770" y="2209975"/>
            <a:ext cx="6200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1770" y="2209975"/>
            <a:ext cx="6200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01770" y="2209975"/>
            <a:ext cx="62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01770" y="2209975"/>
            <a:ext cx="62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075" y="326749"/>
            <a:ext cx="2935275" cy="263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900" y="2354774"/>
            <a:ext cx="2935275" cy="26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6671675" y="492975"/>
            <a:ext cx="852300" cy="85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169875" y="4054325"/>
            <a:ext cx="852300" cy="852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Strain </a:t>
            </a:r>
            <a:r>
              <a:rPr lang="en"/>
              <a:t>Gauge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Change resistance</a:t>
            </a:r>
            <a:r>
              <a:rPr lang="en"/>
              <a:t> when strain applied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Balance </a:t>
            </a:r>
            <a:r>
              <a:rPr lang="en"/>
              <a:t>bridge</a:t>
            </a:r>
            <a:r>
              <a:rPr lang="en"/>
              <a:t> using </a:t>
            </a:r>
            <a:r>
              <a:rPr b="1" lang="en"/>
              <a:t>resistor with small errors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Minimum write length</a:t>
            </a:r>
            <a:r>
              <a:rPr lang="en"/>
              <a:t> and</a:t>
            </a:r>
            <a:r>
              <a:rPr lang="en"/>
              <a:t> </a:t>
            </a:r>
            <a:r>
              <a:rPr b="1" lang="en"/>
              <a:t>solder</a:t>
            </a:r>
            <a:r>
              <a:rPr lang="en"/>
              <a:t> to remove any unintended resistance</a:t>
            </a: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2410367" y="1152397"/>
            <a:ext cx="2237962" cy="1987621"/>
            <a:chOff x="5329675" y="227525"/>
            <a:chExt cx="1835750" cy="1630400"/>
          </a:xfrm>
        </p:grpSpPr>
        <p:pic>
          <p:nvPicPr>
            <p:cNvPr id="128" name="Google Shape;12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29910" y="227525"/>
              <a:ext cx="1835515" cy="132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9"/>
            <p:cNvSpPr txBox="1"/>
            <p:nvPr/>
          </p:nvSpPr>
          <p:spPr>
            <a:xfrm>
              <a:off x="5329675" y="1552825"/>
              <a:ext cx="18354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2: Strain gauge half bridge placement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311763" y="3139963"/>
            <a:ext cx="4273778" cy="1395318"/>
            <a:chOff x="3838400" y="2074800"/>
            <a:chExt cx="4993898" cy="1630425"/>
          </a:xfrm>
        </p:grpSpPr>
        <p:pic>
          <p:nvPicPr>
            <p:cNvPr id="131" name="Google Shape;131;p19"/>
            <p:cNvPicPr preferRelativeResize="0"/>
            <p:nvPr/>
          </p:nvPicPr>
          <p:blipFill rotWithShape="1">
            <a:blip r:embed="rId5">
              <a:alphaModFix/>
            </a:blip>
            <a:srcRect b="44493" l="4215" r="30629" t="0"/>
            <a:stretch/>
          </p:blipFill>
          <p:spPr>
            <a:xfrm>
              <a:off x="3838400" y="2074800"/>
              <a:ext cx="4993898" cy="132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9"/>
            <p:cNvSpPr txBox="1"/>
            <p:nvPr/>
          </p:nvSpPr>
          <p:spPr>
            <a:xfrm>
              <a:off x="3838450" y="3400125"/>
              <a:ext cx="49938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3: Circuit connection of strain </a:t>
              </a:r>
              <a:r>
                <a:rPr lang="en" sz="900">
                  <a:solidFill>
                    <a:srgbClr val="999999"/>
                  </a:solidFill>
                </a:rPr>
                <a:t>gauge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133" name="Google Shape;133;p19"/>
          <p:cNvGrpSpPr/>
          <p:nvPr/>
        </p:nvGrpSpPr>
        <p:grpSpPr>
          <a:xfrm>
            <a:off x="311714" y="1152392"/>
            <a:ext cx="2022401" cy="1987586"/>
            <a:chOff x="952548" y="3097486"/>
            <a:chExt cx="1473302" cy="1447939"/>
          </a:xfrm>
        </p:grpSpPr>
        <p:pic>
          <p:nvPicPr>
            <p:cNvPr id="134" name="Google Shape;134;p19"/>
            <p:cNvPicPr preferRelativeResize="0"/>
            <p:nvPr/>
          </p:nvPicPr>
          <p:blipFill rotWithShape="1">
            <a:blip r:embed="rId6">
              <a:alphaModFix/>
            </a:blip>
            <a:srcRect b="36566" l="23269" r="18175" t="35571"/>
            <a:stretch/>
          </p:blipFill>
          <p:spPr>
            <a:xfrm>
              <a:off x="952548" y="3097486"/>
              <a:ext cx="1473289" cy="124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9"/>
            <p:cNvSpPr txBox="1"/>
            <p:nvPr/>
          </p:nvSpPr>
          <p:spPr>
            <a:xfrm>
              <a:off x="952550" y="4347425"/>
              <a:ext cx="1473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Soldered strain gauges</a:t>
              </a:r>
              <a:endParaRPr sz="900"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Velostat Sensor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Decrease resistance</a:t>
            </a:r>
            <a:r>
              <a:rPr lang="en"/>
              <a:t> when deformed (stress is applied)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Fabrication methods attempted: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Sticking with kapton tape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Applying c</a:t>
            </a:r>
            <a:r>
              <a:rPr lang="en"/>
              <a:t>onducting grease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Silicon casting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Applying adhesive and applying pressure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Applying conducting proxy</a:t>
            </a:r>
            <a:endParaRPr/>
          </a:p>
        </p:txBody>
      </p:sp>
      <p:grpSp>
        <p:nvGrpSpPr>
          <p:cNvPr id="143" name="Google Shape;143;p20"/>
          <p:cNvGrpSpPr/>
          <p:nvPr/>
        </p:nvGrpSpPr>
        <p:grpSpPr>
          <a:xfrm>
            <a:off x="311712" y="1634675"/>
            <a:ext cx="2178209" cy="2597243"/>
            <a:chOff x="671549" y="1374999"/>
            <a:chExt cx="2747835" cy="3276451"/>
          </a:xfrm>
        </p:grpSpPr>
        <p:pic>
          <p:nvPicPr>
            <p:cNvPr id="144" name="Google Shape;14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1549" y="1374999"/>
              <a:ext cx="2747835" cy="2971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0"/>
            <p:cNvSpPr txBox="1"/>
            <p:nvPr/>
          </p:nvSpPr>
          <p:spPr>
            <a:xfrm>
              <a:off x="671550" y="4346350"/>
              <a:ext cx="27477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1: Velostat bending sensor exploded view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grpSp>
        <p:nvGrpSpPr>
          <p:cNvPr id="146" name="Google Shape;146;p20"/>
          <p:cNvGrpSpPr/>
          <p:nvPr/>
        </p:nvGrpSpPr>
        <p:grpSpPr>
          <a:xfrm>
            <a:off x="2652804" y="1152463"/>
            <a:ext cx="1919204" cy="1656781"/>
            <a:chOff x="2664550" y="3279050"/>
            <a:chExt cx="1494125" cy="1289825"/>
          </a:xfrm>
        </p:grpSpPr>
        <p:pic>
          <p:nvPicPr>
            <p:cNvPr id="147" name="Google Shape;147;p20"/>
            <p:cNvPicPr preferRelativeResize="0"/>
            <p:nvPr/>
          </p:nvPicPr>
          <p:blipFill rotWithShape="1">
            <a:blip r:embed="rId4">
              <a:alphaModFix/>
            </a:blip>
            <a:srcRect b="37200" l="10532" r="68688" t="37722"/>
            <a:stretch/>
          </p:blipFill>
          <p:spPr>
            <a:xfrm>
              <a:off x="2664550" y="3279050"/>
              <a:ext cx="601713" cy="12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0"/>
            <p:cNvPicPr preferRelativeResize="0"/>
            <p:nvPr/>
          </p:nvPicPr>
          <p:blipFill rotWithShape="1">
            <a:blip r:embed="rId4">
              <a:alphaModFix/>
            </a:blip>
            <a:srcRect b="37200" l="49182" r="36426" t="37722"/>
            <a:stretch/>
          </p:blipFill>
          <p:spPr>
            <a:xfrm>
              <a:off x="3266275" y="3279050"/>
              <a:ext cx="416726" cy="128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0"/>
            <p:cNvPicPr preferRelativeResize="0"/>
            <p:nvPr/>
          </p:nvPicPr>
          <p:blipFill rotWithShape="1">
            <a:blip r:embed="rId4">
              <a:alphaModFix/>
            </a:blip>
            <a:srcRect b="37200" l="74694" r="8878" t="37722"/>
            <a:stretch/>
          </p:blipFill>
          <p:spPr>
            <a:xfrm>
              <a:off x="3682999" y="3279050"/>
              <a:ext cx="475676" cy="1289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20"/>
          <p:cNvGrpSpPr/>
          <p:nvPr/>
        </p:nvGrpSpPr>
        <p:grpSpPr>
          <a:xfrm>
            <a:off x="2652850" y="3164973"/>
            <a:ext cx="1919247" cy="1759793"/>
            <a:chOff x="670450" y="2015675"/>
            <a:chExt cx="2770276" cy="2165100"/>
          </a:xfrm>
        </p:grpSpPr>
        <p:pic>
          <p:nvPicPr>
            <p:cNvPr id="151" name="Google Shape;151;p20"/>
            <p:cNvPicPr preferRelativeResize="0"/>
            <p:nvPr/>
          </p:nvPicPr>
          <p:blipFill rotWithShape="1">
            <a:blip r:embed="rId5">
              <a:alphaModFix/>
            </a:blip>
            <a:srcRect b="45557" l="0" r="43168" t="0"/>
            <a:stretch/>
          </p:blipFill>
          <p:spPr>
            <a:xfrm>
              <a:off x="670450" y="2015675"/>
              <a:ext cx="2770276" cy="186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0"/>
            <p:cNvSpPr txBox="1"/>
            <p:nvPr/>
          </p:nvSpPr>
          <p:spPr>
            <a:xfrm>
              <a:off x="670488" y="3875675"/>
              <a:ext cx="27702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999999"/>
                  </a:solidFill>
                </a:rPr>
                <a:t>Figure 3: Circuit connection of velostat sensor</a:t>
              </a:r>
              <a:endParaRPr sz="900">
                <a:solidFill>
                  <a:srgbClr val="999999"/>
                </a:solidFill>
              </a:endParaRPr>
            </a:p>
          </p:txBody>
        </p:sp>
      </p:grpSp>
      <p:sp>
        <p:nvSpPr>
          <p:cNvPr id="153" name="Google Shape;153;p20"/>
          <p:cNvSpPr txBox="1"/>
          <p:nvPr/>
        </p:nvSpPr>
        <p:spPr>
          <a:xfrm>
            <a:off x="2652851" y="2809256"/>
            <a:ext cx="19191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Figure 2: Velostat sensors made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31557" l="8475" r="0" t="35418"/>
          <a:stretch/>
        </p:blipFill>
        <p:spPr>
          <a:xfrm>
            <a:off x="311700" y="1152475"/>
            <a:ext cx="2062925" cy="132211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 Sensor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2374625" y="1521888"/>
            <a:ext cx="21981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1. Remove stiff plastic layer</a:t>
            </a:r>
            <a:endParaRPr sz="1400"/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47441" l="0" r="24098" t="44906"/>
          <a:stretch/>
        </p:blipFill>
        <p:spPr>
          <a:xfrm>
            <a:off x="4420199" y="1152475"/>
            <a:ext cx="2062925" cy="36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5">
            <a:alphaModFix/>
          </a:blip>
          <a:srcRect b="41390" l="43172" r="40381" t="8686"/>
          <a:stretch/>
        </p:blipFill>
        <p:spPr>
          <a:xfrm rot="-5400000">
            <a:off x="5259914" y="1031687"/>
            <a:ext cx="383499" cy="206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6">
            <a:alphaModFix/>
          </a:blip>
          <a:srcRect b="48366" l="15055" r="11431" t="43980"/>
          <a:stretch/>
        </p:blipFill>
        <p:spPr>
          <a:xfrm>
            <a:off x="311700" y="2609350"/>
            <a:ext cx="206772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7">
            <a:alphaModFix/>
          </a:blip>
          <a:srcRect b="41975" l="0" r="13711" t="43518"/>
          <a:stretch/>
        </p:blipFill>
        <p:spPr>
          <a:xfrm>
            <a:off x="311700" y="3137700"/>
            <a:ext cx="2062925" cy="61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8">
            <a:alphaModFix/>
          </a:blip>
          <a:srcRect b="44884" l="0" r="38488" t="43980"/>
          <a:stretch/>
        </p:blipFill>
        <p:spPr>
          <a:xfrm>
            <a:off x="311700" y="3888425"/>
            <a:ext cx="2062925" cy="663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6487200" y="1152525"/>
            <a:ext cx="2345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5. Put masking tape</a:t>
            </a:r>
            <a:endParaRPr sz="1400"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2374625" y="2609350"/>
            <a:ext cx="21981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2. Cut Sensor</a:t>
            </a:r>
            <a:endParaRPr sz="1400"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2374625" y="3137700"/>
            <a:ext cx="21981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3. Make hole in each circuit</a:t>
            </a:r>
            <a:endParaRPr sz="1400"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2374625" y="3912125"/>
            <a:ext cx="2062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4. Put wire through the hole</a:t>
            </a:r>
            <a:endParaRPr sz="1400"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6487200" y="1874050"/>
            <a:ext cx="2345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6. Apply conducting epoxy</a:t>
            </a:r>
            <a:endParaRPr sz="1400"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535300"/>
            <a:ext cx="1695600" cy="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10">
            <a:alphaModFix/>
          </a:blip>
          <a:srcRect b="0" l="17966" r="10369" t="0"/>
          <a:stretch/>
        </p:blipFill>
        <p:spPr>
          <a:xfrm>
            <a:off x="4437437" y="2544363"/>
            <a:ext cx="2062800" cy="183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6504375" y="3099663"/>
            <a:ext cx="23451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7. Connect to wheatstone bridge</a:t>
            </a:r>
            <a:endParaRPr sz="1400"/>
          </a:p>
        </p:txBody>
      </p:sp>
      <p:sp>
        <p:nvSpPr>
          <p:cNvPr id="176" name="Google Shape;176;p21"/>
          <p:cNvSpPr txBox="1"/>
          <p:nvPr/>
        </p:nvSpPr>
        <p:spPr>
          <a:xfrm>
            <a:off x="4437425" y="4225100"/>
            <a:ext cx="42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Increases resistance</a:t>
            </a:r>
            <a:r>
              <a:rPr lang="en" sz="1800">
                <a:solidFill>
                  <a:schemeClr val="dk2"/>
                </a:solidFill>
              </a:rPr>
              <a:t> when deformed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